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y="5143500" cx="9144000"/>
  <p:notesSz cx="6858000" cy="9144000"/>
  <p:embeddedFontLst>
    <p:embeddedFont>
      <p:font typeface="Nunito"/>
      <p:regular r:id="rId29"/>
      <p:bold r:id="rId30"/>
      <p:italic r:id="rId31"/>
      <p:boldItalic r:id="rId32"/>
    </p:embeddedFont>
    <p:embeddedFont>
      <p:font typeface="Pacifico"/>
      <p:regular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Aurélie Mutschl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8E75E9-22E3-45EC-9C0E-A9DFB051CAE1}">
  <a:tblStyle styleId="{538E75E9-22E3-45EC-9C0E-A9DFB051CAE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Nunito-regular.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4.xml"/><Relationship Id="rId33" Type="http://schemas.openxmlformats.org/officeDocument/2006/relationships/font" Target="fonts/Pacifico-regular.fntdata"/><Relationship Id="rId10" Type="http://schemas.openxmlformats.org/officeDocument/2006/relationships/slide" Target="slides/slide3.xml"/><Relationship Id="rId32" Type="http://schemas.openxmlformats.org/officeDocument/2006/relationships/font" Target="fonts/Nunito-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0-08-27T12:32:14.943">
    <p:pos x="6000" y="0"/>
    <p:text>trop de texte et écrit trop petit 
enlève le texte, garde uniquement l'équation et tu pourras donner le reste des explications à l'oral</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0-08-27T12:34:15.528">
    <p:pos x="6000" y="0"/>
    <p:text>même remarque : enlève le texte pour pouvoir agrandir le schéma et qu'il soit plus lisible, tu pourras donner le détail des explications à l'oral</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0-08-27T12:37:31.767">
    <p:pos x="6000" y="0"/>
    <p:text>remplace les phrases par un schéma ou des images et note uniquement l'info important : 8 predictions correct out of 10</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4" dt="2020-08-27T12:41:13.717">
    <p:pos x="6000" y="0"/>
    <p:text>trop de texte : garde juste les chiffres et tu diras le reste à l'oral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9299c0bf3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9299c0bf3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9299c0bf3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9299c0bf3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9d704e6693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9d704e6693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299c0bf3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299c0bf3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9d704e66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9d704e66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9d704e6693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9d704e6693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947b55c622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947b55c622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947b55c62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947b55c62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947b55c62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947b55c62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92f5b2269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92f5b2269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47b55c622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947b55c622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947b55c622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947b55c622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92f5b2269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92f5b2269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299c0bf3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299c0bf3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 - black pawn,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n - black knight,</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r - black rook,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b - black bishop,</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k - black king,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lang="en" sz="1300">
                <a:solidFill>
                  <a:schemeClr val="dk2"/>
                </a:solidFill>
                <a:latin typeface="Calibri"/>
                <a:ea typeface="Calibri"/>
                <a:cs typeface="Calibri"/>
                <a:sym typeface="Calibri"/>
              </a:rPr>
              <a:t>q - black queen</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b="1" i="1" lang="en" sz="1300">
                <a:solidFill>
                  <a:schemeClr val="dk2"/>
                </a:solidFill>
                <a:latin typeface="Calibri"/>
                <a:ea typeface="Calibri"/>
                <a:cs typeface="Calibri"/>
                <a:sym typeface="Calibri"/>
              </a:rPr>
              <a:t>Piece Notation:</a:t>
            </a:r>
            <a:endParaRPr b="1" i="1" sz="1300">
              <a:solidFill>
                <a:schemeClr val="dk2"/>
              </a:solidFill>
              <a:latin typeface="Calibri"/>
              <a:ea typeface="Calibri"/>
              <a:cs typeface="Calibri"/>
              <a:sym typeface="Calibri"/>
            </a:endParaRPr>
          </a:p>
          <a:p>
            <a:pPr indent="0" lvl="0" marL="0" rtl="0" algn="l">
              <a:spcBef>
                <a:spcPts val="0"/>
              </a:spcBef>
              <a:spcAft>
                <a:spcPts val="0"/>
              </a:spcAft>
              <a:buNone/>
            </a:pPr>
            <a:r>
              <a:t/>
            </a:r>
            <a:endParaRPr b="1" i="1" sz="1300">
              <a:solidFill>
                <a:schemeClr val="dk2"/>
              </a:solidFill>
              <a:latin typeface="Calibri"/>
              <a:ea typeface="Calibri"/>
              <a:cs typeface="Calibri"/>
              <a:sym typeface="Calibri"/>
            </a:endParaRPr>
          </a:p>
          <a:p>
            <a:pPr indent="0" lvl="0" marL="0" rtl="0" algn="l">
              <a:spcBef>
                <a:spcPts val="0"/>
              </a:spcBef>
              <a:spcAft>
                <a:spcPts val="0"/>
              </a:spcAft>
              <a:buNone/>
            </a:pPr>
            <a:r>
              <a:rPr b="1" lang="en" sz="1300">
                <a:solidFill>
                  <a:schemeClr val="dk2"/>
                </a:solidFill>
                <a:latin typeface="Calibri"/>
                <a:ea typeface="Calibri"/>
                <a:cs typeface="Calibri"/>
                <a:sym typeface="Calibri"/>
              </a:rPr>
              <a:t>P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pawn</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b="1" lang="en" sz="1300">
                <a:solidFill>
                  <a:schemeClr val="dk2"/>
                </a:solidFill>
                <a:latin typeface="Calibri"/>
                <a:ea typeface="Calibri"/>
                <a:cs typeface="Calibri"/>
                <a:sym typeface="Calibri"/>
              </a:rPr>
              <a:t>N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knight</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b="1" lang="en" sz="1300">
                <a:solidFill>
                  <a:schemeClr val="dk2"/>
                </a:solidFill>
                <a:latin typeface="Calibri"/>
                <a:ea typeface="Calibri"/>
                <a:cs typeface="Calibri"/>
                <a:sym typeface="Calibri"/>
              </a:rPr>
              <a:t>R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rook</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b="1" lang="en" sz="1300">
                <a:solidFill>
                  <a:schemeClr val="dk2"/>
                </a:solidFill>
                <a:latin typeface="Calibri"/>
                <a:ea typeface="Calibri"/>
                <a:cs typeface="Calibri"/>
                <a:sym typeface="Calibri"/>
              </a:rPr>
              <a:t>B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bishop</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b="1" lang="en" sz="1300">
                <a:solidFill>
                  <a:schemeClr val="dk2"/>
                </a:solidFill>
                <a:latin typeface="Calibri"/>
                <a:ea typeface="Calibri"/>
                <a:cs typeface="Calibri"/>
                <a:sym typeface="Calibri"/>
              </a:rPr>
              <a:t>K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king</a:t>
            </a:r>
            <a:r>
              <a:rPr lang="en" sz="1300">
                <a:solidFill>
                  <a:schemeClr val="dk2"/>
                </a:solidFill>
                <a:latin typeface="Calibri"/>
                <a:ea typeface="Calibri"/>
                <a:cs typeface="Calibri"/>
                <a:sym typeface="Calibri"/>
              </a:rPr>
              <a:t>, </a:t>
            </a:r>
            <a:endParaRPr sz="1300">
              <a:solidFill>
                <a:schemeClr val="dk2"/>
              </a:solidFill>
              <a:latin typeface="Calibri"/>
              <a:ea typeface="Calibri"/>
              <a:cs typeface="Calibri"/>
              <a:sym typeface="Calibri"/>
            </a:endParaRPr>
          </a:p>
          <a:p>
            <a:pPr indent="0" lvl="0" marL="0" rtl="0" algn="l">
              <a:spcBef>
                <a:spcPts val="0"/>
              </a:spcBef>
              <a:spcAft>
                <a:spcPts val="0"/>
              </a:spcAft>
              <a:buNone/>
            </a:pPr>
            <a:r>
              <a:rPr b="1" lang="en" sz="1300">
                <a:solidFill>
                  <a:schemeClr val="dk2"/>
                </a:solidFill>
                <a:latin typeface="Calibri"/>
                <a:ea typeface="Calibri"/>
                <a:cs typeface="Calibri"/>
                <a:sym typeface="Calibri"/>
              </a:rPr>
              <a:t>Q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queen</a:t>
            </a:r>
            <a:endParaRPr sz="1300">
              <a:solidFill>
                <a:schemeClr val="dk2"/>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299c0bf3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299c0bf3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9299c0bf3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9299c0bf3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9299c0bf3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9299c0bf3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947b55c62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947b55c622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947b55c622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947b55c62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9299c0bf3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9299c0bf3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l-ij2zLvzLrJfqnG8BLdhzgNB9pz_vZb/view"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gif"/><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drive.google.com/file/d/1um9iCHrrWXYWHrfZpfbQNX_KlRLA2R40/view" TargetMode="Externa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1.jpg"/><Relationship Id="rId4" Type="http://schemas.openxmlformats.org/officeDocument/2006/relationships/image" Target="../media/image20.jpg"/><Relationship Id="rId5" Type="http://schemas.openxmlformats.org/officeDocument/2006/relationships/hyperlink" Target="http://drive.google.com/file/d/1G9OS17TGiMNMv3m3a5GUEJZySpfaav1g/view" TargetMode="External"/><Relationship Id="rId6"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27.jpg"/><Relationship Id="rId5" Type="http://schemas.openxmlformats.org/officeDocument/2006/relationships/hyperlink" Target="http://drive.google.com/file/d/1fkZOU2tOa9VDBWkYx8-WMkA-xgBlYU4u/view" TargetMode="External"/><Relationship Id="rId6"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jp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3.jpg"/><Relationship Id="rId4" Type="http://schemas.openxmlformats.org/officeDocument/2006/relationships/image" Target="../media/image22.png"/><Relationship Id="rId5" Type="http://schemas.openxmlformats.org/officeDocument/2006/relationships/image" Target="../media/image24.png"/><Relationship Id="rId6" Type="http://schemas.openxmlformats.org/officeDocument/2006/relationships/image" Target="../media/image26.jpg"/><Relationship Id="rId7" Type="http://schemas.openxmlformats.org/officeDocument/2006/relationships/image" Target="../media/image25.png"/><Relationship Id="rId8"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comments" Target="../comments/comment4.xml"/><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2.png"/><Relationship Id="rId7"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CHESS REMEETS THE MACHINE</a:t>
            </a:r>
            <a:endParaRPr/>
          </a:p>
        </p:txBody>
      </p:sp>
      <p:sp>
        <p:nvSpPr>
          <p:cNvPr id="129" name="Google Shape;129;p13"/>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Under </a:t>
            </a:r>
            <a:r>
              <a:rPr lang="en"/>
              <a:t>aesthetic</a:t>
            </a:r>
            <a:r>
              <a:rPr lang="en"/>
              <a:t> conditions...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4" name="Google Shape;234;p22"/>
          <p:cNvPicPr preferRelativeResize="0"/>
          <p:nvPr/>
        </p:nvPicPr>
        <p:blipFill>
          <a:blip r:embed="rId3">
            <a:alphaModFix/>
          </a:blip>
          <a:stretch>
            <a:fillRect/>
          </a:stretch>
        </p:blipFill>
        <p:spPr>
          <a:xfrm>
            <a:off x="5679275" y="406288"/>
            <a:ext cx="2839650" cy="2165469"/>
          </a:xfrm>
          <a:prstGeom prst="rect">
            <a:avLst/>
          </a:prstGeom>
          <a:noFill/>
          <a:ln>
            <a:noFill/>
          </a:ln>
        </p:spPr>
      </p:pic>
      <p:pic>
        <p:nvPicPr>
          <p:cNvPr id="235" name="Google Shape;235;p22"/>
          <p:cNvPicPr preferRelativeResize="0"/>
          <p:nvPr/>
        </p:nvPicPr>
        <p:blipFill>
          <a:blip r:embed="rId4">
            <a:alphaModFix/>
          </a:blip>
          <a:stretch>
            <a:fillRect/>
          </a:stretch>
        </p:blipFill>
        <p:spPr>
          <a:xfrm>
            <a:off x="5679275" y="2503568"/>
            <a:ext cx="2839650" cy="2165469"/>
          </a:xfrm>
          <a:prstGeom prst="rect">
            <a:avLst/>
          </a:prstGeom>
          <a:noFill/>
          <a:ln>
            <a:noFill/>
          </a:ln>
        </p:spPr>
      </p:pic>
      <p:pic>
        <p:nvPicPr>
          <p:cNvPr id="236" name="Google Shape;236;p22"/>
          <p:cNvPicPr preferRelativeResize="0"/>
          <p:nvPr/>
        </p:nvPicPr>
        <p:blipFill>
          <a:blip r:embed="rId5">
            <a:alphaModFix/>
          </a:blip>
          <a:stretch>
            <a:fillRect/>
          </a:stretch>
        </p:blipFill>
        <p:spPr>
          <a:xfrm>
            <a:off x="526000" y="711877"/>
            <a:ext cx="5153275" cy="3719725"/>
          </a:xfrm>
          <a:prstGeom prst="rect">
            <a:avLst/>
          </a:prstGeom>
          <a:noFill/>
          <a:ln>
            <a:noFill/>
          </a:ln>
        </p:spPr>
      </p:pic>
      <p:sp>
        <p:nvSpPr>
          <p:cNvPr id="237" name="Google Shape;237;p22"/>
          <p:cNvSpPr txBox="1"/>
          <p:nvPr/>
        </p:nvSpPr>
        <p:spPr>
          <a:xfrm>
            <a:off x="704625" y="453225"/>
            <a:ext cx="36891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u="sng">
                <a:latin typeface="Calibri"/>
                <a:ea typeface="Calibri"/>
                <a:cs typeface="Calibri"/>
                <a:sym typeface="Calibri"/>
              </a:rPr>
              <a:t>MODEL RESULTS:</a:t>
            </a:r>
            <a:endParaRPr b="1" i="1" u="sng">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4" name="Google Shape;244;p23"/>
          <p:cNvPicPr preferRelativeResize="0"/>
          <p:nvPr/>
        </p:nvPicPr>
        <p:blipFill>
          <a:blip r:embed="rId3">
            <a:alphaModFix/>
          </a:blip>
          <a:stretch>
            <a:fillRect/>
          </a:stretch>
        </p:blipFill>
        <p:spPr>
          <a:xfrm>
            <a:off x="719451" y="308462"/>
            <a:ext cx="7705099" cy="4526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0" name="Google Shape;250;p24" title="FAST_DEMO.mp4">
            <a:hlinkClick r:id="rId3"/>
          </p:cNvPr>
          <p:cNvPicPr preferRelativeResize="0"/>
          <p:nvPr/>
        </p:nvPicPr>
        <p:blipFill>
          <a:blip r:embed="rId4">
            <a:alphaModFix/>
          </a:blip>
          <a:stretch>
            <a:fillRect/>
          </a:stretch>
        </p:blipFill>
        <p:spPr>
          <a:xfrm>
            <a:off x="207150" y="213125"/>
            <a:ext cx="8729675" cy="4795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5"/>
          <p:cNvSpPr txBox="1"/>
          <p:nvPr>
            <p:ph type="title"/>
          </p:nvPr>
        </p:nvSpPr>
        <p:spPr>
          <a:xfrm>
            <a:off x="17335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Beautiful</a:t>
            </a:r>
            <a:r>
              <a:rPr lang="en"/>
              <a:t> edges</a:t>
            </a:r>
            <a:endParaRPr/>
          </a:p>
        </p:txBody>
      </p:sp>
      <p:sp>
        <p:nvSpPr>
          <p:cNvPr id="256" name="Google Shape;256;p25"/>
          <p:cNvSpPr txBox="1"/>
          <p:nvPr>
            <p:ph idx="1" type="body"/>
          </p:nvPr>
        </p:nvSpPr>
        <p:spPr>
          <a:xfrm>
            <a:off x="1733550" y="1570450"/>
            <a:ext cx="5673000" cy="286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was left with all these </a:t>
            </a:r>
            <a:r>
              <a:rPr lang="en"/>
              <a:t>beautiful</a:t>
            </a:r>
            <a:r>
              <a:rPr lang="en"/>
              <a:t> outlines. </a:t>
            </a:r>
            <a:endParaRPr/>
          </a:p>
          <a:p>
            <a:pPr indent="0" lvl="0" marL="0" rtl="0" algn="l">
              <a:spcBef>
                <a:spcPts val="1600"/>
              </a:spcBef>
              <a:spcAft>
                <a:spcPts val="0"/>
              </a:spcAft>
              <a:buNone/>
            </a:pPr>
            <a:r>
              <a:rPr lang="en"/>
              <a:t>I needed a way to generate them.</a:t>
            </a:r>
            <a:endParaRPr/>
          </a:p>
          <a:p>
            <a:pPr indent="0" lvl="0" marL="0" rtl="0" algn="l">
              <a:spcBef>
                <a:spcPts val="1600"/>
              </a:spcBef>
              <a:spcAft>
                <a:spcPts val="0"/>
              </a:spcAft>
              <a:buNone/>
            </a:pPr>
            <a:r>
              <a:rPr lang="en"/>
              <a:t>Ones never seen by the world before.</a:t>
            </a:r>
            <a:endParaRPr/>
          </a:p>
          <a:p>
            <a:pPr indent="0" lvl="0" marL="0" rtl="0" algn="l">
              <a:spcBef>
                <a:spcPts val="1600"/>
              </a:spcBef>
              <a:spcAft>
                <a:spcPts val="0"/>
              </a:spcAft>
              <a:buNone/>
            </a:pPr>
            <a:r>
              <a:rPr lang="en"/>
              <a:t>The idea of creating a Generative Adversarial Network (GAN) came to mind…</a:t>
            </a:r>
            <a:endParaRPr/>
          </a:p>
          <a:p>
            <a:pPr indent="0" lvl="0" marL="0" rtl="0" algn="l">
              <a:spcBef>
                <a:spcPts val="1600"/>
              </a:spcBef>
              <a:spcAft>
                <a:spcPts val="1600"/>
              </a:spcAft>
              <a:buNone/>
            </a:pPr>
            <a:r>
              <a:t/>
            </a:r>
            <a:endParaRPr/>
          </a:p>
        </p:txBody>
      </p:sp>
      <p:pic>
        <p:nvPicPr>
          <p:cNvPr id="257" name="Google Shape;257;p25"/>
          <p:cNvPicPr preferRelativeResize="0"/>
          <p:nvPr/>
        </p:nvPicPr>
        <p:blipFill rotWithShape="1">
          <a:blip r:embed="rId3">
            <a:alphaModFix/>
          </a:blip>
          <a:srcRect b="0" l="63824" r="0" t="0"/>
          <a:stretch/>
        </p:blipFill>
        <p:spPr>
          <a:xfrm flipH="1">
            <a:off x="819150" y="845600"/>
            <a:ext cx="777763" cy="3593124"/>
          </a:xfrm>
          <a:prstGeom prst="rect">
            <a:avLst/>
          </a:prstGeom>
          <a:noFill/>
          <a:ln>
            <a:noFill/>
          </a:ln>
        </p:spPr>
      </p:pic>
      <p:pic>
        <p:nvPicPr>
          <p:cNvPr id="258" name="Google Shape;258;p25"/>
          <p:cNvPicPr preferRelativeResize="0"/>
          <p:nvPr/>
        </p:nvPicPr>
        <p:blipFill rotWithShape="1">
          <a:blip r:embed="rId4">
            <a:alphaModFix/>
          </a:blip>
          <a:srcRect b="0" l="0" r="64477" t="0"/>
          <a:stretch/>
        </p:blipFill>
        <p:spPr>
          <a:xfrm>
            <a:off x="7561125" y="845600"/>
            <a:ext cx="763731" cy="3593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txBox="1"/>
          <p:nvPr>
            <p:ph type="title"/>
          </p:nvPr>
        </p:nvSpPr>
        <p:spPr>
          <a:xfrm>
            <a:off x="819150" y="617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Adversarial Network - GAN</a:t>
            </a:r>
            <a:endParaRPr/>
          </a:p>
        </p:txBody>
      </p:sp>
      <p:sp>
        <p:nvSpPr>
          <p:cNvPr id="264" name="Google Shape;264;p26"/>
          <p:cNvSpPr txBox="1"/>
          <p:nvPr>
            <p:ph idx="2" type="body"/>
          </p:nvPr>
        </p:nvSpPr>
        <p:spPr>
          <a:xfrm>
            <a:off x="664375" y="3755825"/>
            <a:ext cx="7768800" cy="269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t>
            </a:r>
            <a:r>
              <a:rPr b="1" lang="en"/>
              <a:t>forger </a:t>
            </a:r>
            <a:r>
              <a:rPr lang="en"/>
              <a:t>is </a:t>
            </a:r>
            <a:r>
              <a:rPr b="1" lang="en"/>
              <a:t>minimizing </a:t>
            </a:r>
            <a:r>
              <a:rPr lang="en"/>
              <a:t>the probability of the </a:t>
            </a:r>
            <a:r>
              <a:rPr b="1" lang="en"/>
              <a:t>authenticator differentiating </a:t>
            </a:r>
            <a:r>
              <a:rPr lang="en"/>
              <a:t>between his work and</a:t>
            </a:r>
            <a:r>
              <a:rPr b="1" lang="en"/>
              <a:t> </a:t>
            </a:r>
            <a:r>
              <a:rPr lang="en"/>
              <a:t>the ‘Real’.</a:t>
            </a:r>
            <a:endParaRPr/>
          </a:p>
          <a:p>
            <a:pPr indent="0" lvl="0" marL="0" rtl="0" algn="ctr">
              <a:spcBef>
                <a:spcPts val="1600"/>
              </a:spcBef>
              <a:spcAft>
                <a:spcPts val="1600"/>
              </a:spcAft>
              <a:buNone/>
            </a:pPr>
            <a:r>
              <a:rPr lang="en"/>
              <a:t>The </a:t>
            </a:r>
            <a:r>
              <a:rPr b="1" lang="en"/>
              <a:t>authenticator </a:t>
            </a:r>
            <a:r>
              <a:rPr lang="en"/>
              <a:t>is </a:t>
            </a:r>
            <a:r>
              <a:rPr b="1" lang="en"/>
              <a:t>maximizing </a:t>
            </a:r>
            <a:r>
              <a:rPr lang="en"/>
              <a:t>his odds of making the </a:t>
            </a:r>
            <a:r>
              <a:rPr b="1" lang="en"/>
              <a:t>right differentiation</a:t>
            </a:r>
            <a:r>
              <a:rPr lang="en"/>
              <a:t>.</a:t>
            </a:r>
            <a:endParaRPr/>
          </a:p>
        </p:txBody>
      </p:sp>
      <p:grpSp>
        <p:nvGrpSpPr>
          <p:cNvPr id="265" name="Google Shape;265;p26"/>
          <p:cNvGrpSpPr/>
          <p:nvPr/>
        </p:nvGrpSpPr>
        <p:grpSpPr>
          <a:xfrm>
            <a:off x="1189438" y="1308000"/>
            <a:ext cx="6718675" cy="2958300"/>
            <a:chOff x="842975" y="2049775"/>
            <a:chExt cx="6718675" cy="2958300"/>
          </a:xfrm>
        </p:grpSpPr>
        <p:cxnSp>
          <p:nvCxnSpPr>
            <p:cNvPr id="266" name="Google Shape;266;p26"/>
            <p:cNvCxnSpPr/>
            <p:nvPr/>
          </p:nvCxnSpPr>
          <p:spPr>
            <a:xfrm rot="10800000">
              <a:off x="1096525" y="4448038"/>
              <a:ext cx="6258000" cy="21300"/>
            </a:xfrm>
            <a:prstGeom prst="straightConnector1">
              <a:avLst/>
            </a:prstGeom>
            <a:noFill/>
            <a:ln cap="flat" cmpd="sng" w="28575">
              <a:solidFill>
                <a:schemeClr val="dk2"/>
              </a:solidFill>
              <a:prstDash val="dot"/>
              <a:round/>
              <a:headEnd len="med" w="med" type="none"/>
              <a:tailEnd len="med" w="med" type="none"/>
            </a:ln>
          </p:spPr>
        </p:cxnSp>
        <p:grpSp>
          <p:nvGrpSpPr>
            <p:cNvPr id="267" name="Google Shape;267;p26"/>
            <p:cNvGrpSpPr/>
            <p:nvPr/>
          </p:nvGrpSpPr>
          <p:grpSpPr>
            <a:xfrm>
              <a:off x="1126750" y="2049775"/>
              <a:ext cx="6434900" cy="1586700"/>
              <a:chOff x="517150" y="3116575"/>
              <a:chExt cx="6434900" cy="1586700"/>
            </a:xfrm>
          </p:grpSpPr>
          <p:pic>
            <p:nvPicPr>
              <p:cNvPr id="268" name="Google Shape;268;p26"/>
              <p:cNvPicPr preferRelativeResize="0"/>
              <p:nvPr/>
            </p:nvPicPr>
            <p:blipFill>
              <a:blip r:embed="rId3">
                <a:alphaModFix/>
              </a:blip>
              <a:stretch>
                <a:fillRect/>
              </a:stretch>
            </p:blipFill>
            <p:spPr>
              <a:xfrm>
                <a:off x="2117450" y="3116575"/>
                <a:ext cx="2328981" cy="1586700"/>
              </a:xfrm>
              <a:prstGeom prst="rect">
                <a:avLst/>
              </a:prstGeom>
              <a:noFill/>
              <a:ln>
                <a:noFill/>
              </a:ln>
            </p:spPr>
          </p:pic>
          <p:pic>
            <p:nvPicPr>
              <p:cNvPr id="269" name="Google Shape;269;p26"/>
              <p:cNvPicPr preferRelativeResize="0"/>
              <p:nvPr/>
            </p:nvPicPr>
            <p:blipFill>
              <a:blip r:embed="rId4">
                <a:alphaModFix/>
              </a:blip>
              <a:stretch>
                <a:fillRect/>
              </a:stretch>
            </p:blipFill>
            <p:spPr>
              <a:xfrm>
                <a:off x="4572000" y="3116575"/>
                <a:ext cx="2380050" cy="1586700"/>
              </a:xfrm>
              <a:prstGeom prst="rect">
                <a:avLst/>
              </a:prstGeom>
              <a:noFill/>
              <a:ln>
                <a:noFill/>
              </a:ln>
            </p:spPr>
          </p:pic>
          <p:pic>
            <p:nvPicPr>
              <p:cNvPr id="270" name="Google Shape;270;p26"/>
              <p:cNvPicPr preferRelativeResize="0"/>
              <p:nvPr/>
            </p:nvPicPr>
            <p:blipFill>
              <a:blip r:embed="rId5">
                <a:alphaModFix/>
              </a:blip>
              <a:stretch>
                <a:fillRect/>
              </a:stretch>
            </p:blipFill>
            <p:spPr>
              <a:xfrm>
                <a:off x="517150" y="3116575"/>
                <a:ext cx="1352859" cy="1586699"/>
              </a:xfrm>
              <a:prstGeom prst="rect">
                <a:avLst/>
              </a:prstGeom>
              <a:noFill/>
              <a:ln>
                <a:noFill/>
              </a:ln>
            </p:spPr>
          </p:pic>
        </p:grpSp>
        <p:sp>
          <p:nvSpPr>
            <p:cNvPr id="271" name="Google Shape;271;p26"/>
            <p:cNvSpPr txBox="1"/>
            <p:nvPr/>
          </p:nvSpPr>
          <p:spPr>
            <a:xfrm>
              <a:off x="842975" y="3636475"/>
              <a:ext cx="1918200" cy="137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1300">
                  <a:solidFill>
                    <a:schemeClr val="dk2"/>
                  </a:solidFill>
                  <a:latin typeface="Calibri"/>
                  <a:ea typeface="Calibri"/>
                  <a:cs typeface="Calibri"/>
                  <a:sym typeface="Calibri"/>
                </a:rPr>
                <a:t>You have </a:t>
              </a:r>
              <a:r>
                <a:rPr b="1" lang="en" sz="1300">
                  <a:solidFill>
                    <a:schemeClr val="dk2"/>
                  </a:solidFill>
                  <a:latin typeface="Calibri"/>
                  <a:ea typeface="Calibri"/>
                  <a:cs typeface="Calibri"/>
                  <a:sym typeface="Calibri"/>
                </a:rPr>
                <a:t>many different Real images</a:t>
              </a:r>
              <a:r>
                <a:rPr lang="en" sz="1300">
                  <a:solidFill>
                    <a:schemeClr val="dk2"/>
                  </a:solidFill>
                  <a:latin typeface="Calibri"/>
                  <a:ea typeface="Calibri"/>
                  <a:cs typeface="Calibri"/>
                  <a:sym typeface="Calibri"/>
                </a:rPr>
                <a:t> (piece outlines):</a:t>
              </a:r>
              <a:endParaRPr>
                <a:latin typeface="Calibri"/>
                <a:ea typeface="Calibri"/>
                <a:cs typeface="Calibri"/>
                <a:sym typeface="Calibri"/>
              </a:endParaRPr>
            </a:p>
          </p:txBody>
        </p:sp>
        <p:sp>
          <p:nvSpPr>
            <p:cNvPr id="272" name="Google Shape;272;p26"/>
            <p:cNvSpPr txBox="1"/>
            <p:nvPr/>
          </p:nvSpPr>
          <p:spPr>
            <a:xfrm>
              <a:off x="2732475" y="3636475"/>
              <a:ext cx="2319900" cy="63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Calibri"/>
                  <a:ea typeface="Calibri"/>
                  <a:cs typeface="Calibri"/>
                  <a:sym typeface="Calibri"/>
                </a:rPr>
                <a:t>You have a CNN model acting as an </a:t>
              </a:r>
              <a:r>
                <a:rPr b="1" lang="en" sz="1300">
                  <a:solidFill>
                    <a:schemeClr val="dk2"/>
                  </a:solidFill>
                  <a:latin typeface="Calibri"/>
                  <a:ea typeface="Calibri"/>
                  <a:cs typeface="Calibri"/>
                  <a:sym typeface="Calibri"/>
                </a:rPr>
                <a:t>authenticator</a:t>
              </a:r>
              <a:r>
                <a:rPr lang="en" sz="1300">
                  <a:solidFill>
                    <a:schemeClr val="dk2"/>
                  </a:solidFill>
                  <a:latin typeface="Calibri"/>
                  <a:ea typeface="Calibri"/>
                  <a:cs typeface="Calibri"/>
                  <a:sym typeface="Calibri"/>
                </a:rPr>
                <a:t>:</a:t>
              </a:r>
              <a:endParaRPr sz="1300">
                <a:solidFill>
                  <a:schemeClr val="dk2"/>
                </a:solidFill>
                <a:latin typeface="Calibri"/>
                <a:ea typeface="Calibri"/>
                <a:cs typeface="Calibri"/>
                <a:sym typeface="Calibri"/>
              </a:endParaRPr>
            </a:p>
            <a:p>
              <a:pPr indent="0" lvl="0" marL="0" rtl="0" algn="ctr">
                <a:spcBef>
                  <a:spcPts val="800"/>
                </a:spcBef>
                <a:spcAft>
                  <a:spcPts val="0"/>
                </a:spcAft>
                <a:buNone/>
              </a:pPr>
              <a:r>
                <a:t/>
              </a:r>
              <a:endParaRPr>
                <a:latin typeface="Calibri"/>
                <a:ea typeface="Calibri"/>
                <a:cs typeface="Calibri"/>
                <a:sym typeface="Calibri"/>
              </a:endParaRPr>
            </a:p>
          </p:txBody>
        </p:sp>
        <p:sp>
          <p:nvSpPr>
            <p:cNvPr id="273" name="Google Shape;273;p26"/>
            <p:cNvSpPr txBox="1"/>
            <p:nvPr/>
          </p:nvSpPr>
          <p:spPr>
            <a:xfrm>
              <a:off x="5175642" y="3636475"/>
              <a:ext cx="2385900" cy="70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800"/>
                </a:spcAft>
                <a:buNone/>
              </a:pPr>
              <a:r>
                <a:rPr lang="en" sz="1300">
                  <a:solidFill>
                    <a:schemeClr val="dk2"/>
                  </a:solidFill>
                  <a:latin typeface="Calibri"/>
                  <a:ea typeface="Calibri"/>
                  <a:cs typeface="Calibri"/>
                  <a:sym typeface="Calibri"/>
                </a:rPr>
                <a:t>You have a CNN model acting as a </a:t>
              </a:r>
              <a:r>
                <a:rPr b="1" lang="en" sz="1300">
                  <a:solidFill>
                    <a:schemeClr val="dk2"/>
                  </a:solidFill>
                  <a:latin typeface="Calibri"/>
                  <a:ea typeface="Calibri"/>
                  <a:cs typeface="Calibri"/>
                  <a:sym typeface="Calibri"/>
                </a:rPr>
                <a:t>forger</a:t>
              </a:r>
              <a:r>
                <a:rPr lang="en" sz="1300">
                  <a:solidFill>
                    <a:schemeClr val="dk2"/>
                  </a:solidFill>
                  <a:latin typeface="Calibri"/>
                  <a:ea typeface="Calibri"/>
                  <a:cs typeface="Calibri"/>
                  <a:sym typeface="Calibri"/>
                </a:rPr>
                <a:t>:</a:t>
              </a:r>
              <a:endParaRPr>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7"/>
          <p:cNvSpPr txBox="1"/>
          <p:nvPr>
            <p:ph type="title"/>
          </p:nvPr>
        </p:nvSpPr>
        <p:spPr>
          <a:xfrm>
            <a:off x="1995475" y="897900"/>
            <a:ext cx="39006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GAN’S</a:t>
            </a:r>
            <a:endParaRPr/>
          </a:p>
        </p:txBody>
      </p:sp>
      <p:sp>
        <p:nvSpPr>
          <p:cNvPr id="279" name="Google Shape;279;p27"/>
          <p:cNvSpPr txBox="1"/>
          <p:nvPr>
            <p:ph idx="1" type="body"/>
          </p:nvPr>
        </p:nvSpPr>
        <p:spPr>
          <a:xfrm>
            <a:off x="819150" y="1838325"/>
            <a:ext cx="3686100" cy="24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t>
            </a:r>
            <a:r>
              <a:rPr b="1" lang="en"/>
              <a:t>only communication</a:t>
            </a:r>
            <a:r>
              <a:rPr lang="en"/>
              <a:t> is the </a:t>
            </a:r>
            <a:r>
              <a:rPr b="1" lang="en"/>
              <a:t>authenticator passing back </a:t>
            </a:r>
            <a:r>
              <a:rPr lang="en"/>
              <a:t>his notes (‘</a:t>
            </a:r>
            <a:r>
              <a:rPr b="1" lang="en"/>
              <a:t>probability of Fake/ Real</a:t>
            </a:r>
            <a:r>
              <a:rPr lang="en"/>
              <a:t>’) </a:t>
            </a:r>
            <a:r>
              <a:rPr b="1" lang="en"/>
              <a:t>to</a:t>
            </a:r>
            <a:r>
              <a:rPr lang="en"/>
              <a:t> </a:t>
            </a:r>
            <a:r>
              <a:rPr b="1" lang="en"/>
              <a:t>the forger </a:t>
            </a:r>
            <a:r>
              <a:rPr lang="en"/>
              <a:t>after the forger has shown it the image</a:t>
            </a:r>
            <a:r>
              <a:rPr lang="en"/>
              <a:t>.</a:t>
            </a:r>
            <a:endParaRPr/>
          </a:p>
          <a:p>
            <a:pPr indent="0" lvl="0" marL="0" rtl="0" algn="ctr">
              <a:spcBef>
                <a:spcPts val="1600"/>
              </a:spcBef>
              <a:spcAft>
                <a:spcPts val="0"/>
              </a:spcAft>
              <a:buNone/>
            </a:pPr>
            <a:r>
              <a:rPr lang="en"/>
              <a:t>The </a:t>
            </a:r>
            <a:r>
              <a:rPr b="1" lang="en"/>
              <a:t>forger</a:t>
            </a:r>
            <a:r>
              <a:rPr lang="en"/>
              <a:t>, </a:t>
            </a:r>
            <a:r>
              <a:rPr b="1" lang="en"/>
              <a:t>starting from random noise</a:t>
            </a:r>
            <a:r>
              <a:rPr lang="en"/>
              <a:t>, manages to </a:t>
            </a:r>
            <a:r>
              <a:rPr b="1" lang="en"/>
              <a:t>create </a:t>
            </a:r>
            <a:r>
              <a:rPr lang="en"/>
              <a:t>an </a:t>
            </a:r>
            <a:r>
              <a:rPr b="1" lang="en"/>
              <a:t>image indistinguishable from real.</a:t>
            </a:r>
            <a:r>
              <a:rPr lang="en"/>
              <a:t> Without ever seeing a ‘Real’ image…</a:t>
            </a:r>
            <a:endParaRPr/>
          </a:p>
          <a:p>
            <a:pPr indent="0" lvl="0" marL="0" rtl="0" algn="ctr">
              <a:spcBef>
                <a:spcPts val="1600"/>
              </a:spcBef>
              <a:spcAft>
                <a:spcPts val="1600"/>
              </a:spcAft>
              <a:buNone/>
            </a:pPr>
            <a:r>
              <a:rPr b="1" lang="en"/>
              <a:t>...Machine Magic!</a:t>
            </a:r>
            <a:endParaRPr b="1"/>
          </a:p>
        </p:txBody>
      </p:sp>
      <p:sp>
        <p:nvSpPr>
          <p:cNvPr id="280" name="Google Shape;280;p27"/>
          <p:cNvSpPr txBox="1"/>
          <p:nvPr>
            <p:ph idx="2" type="body"/>
          </p:nvPr>
        </p:nvSpPr>
        <p:spPr>
          <a:xfrm>
            <a:off x="5722425" y="3748350"/>
            <a:ext cx="1014300" cy="370200"/>
          </a:xfrm>
          <a:prstGeom prst="rect">
            <a:avLst/>
          </a:prstGeom>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1600"/>
              </a:spcAft>
              <a:buNone/>
            </a:pPr>
            <a:r>
              <a:rPr b="1" lang="en"/>
              <a:t>FORGER</a:t>
            </a:r>
            <a:endParaRPr b="1"/>
          </a:p>
        </p:txBody>
      </p:sp>
      <p:pic>
        <p:nvPicPr>
          <p:cNvPr id="281" name="Google Shape;281;p27"/>
          <p:cNvPicPr preferRelativeResize="0"/>
          <p:nvPr/>
        </p:nvPicPr>
        <p:blipFill>
          <a:blip r:embed="rId3">
            <a:alphaModFix/>
          </a:blip>
          <a:stretch>
            <a:fillRect/>
          </a:stretch>
        </p:blipFill>
        <p:spPr>
          <a:xfrm>
            <a:off x="5752275" y="2563200"/>
            <a:ext cx="954600" cy="954600"/>
          </a:xfrm>
          <a:prstGeom prst="rect">
            <a:avLst/>
          </a:prstGeom>
          <a:noFill/>
          <a:ln>
            <a:noFill/>
          </a:ln>
        </p:spPr>
      </p:pic>
      <p:pic>
        <p:nvPicPr>
          <p:cNvPr id="282" name="Google Shape;282;p27"/>
          <p:cNvPicPr preferRelativeResize="0"/>
          <p:nvPr/>
        </p:nvPicPr>
        <p:blipFill rotWithShape="1">
          <a:blip r:embed="rId4">
            <a:alphaModFix/>
          </a:blip>
          <a:srcRect b="41382" l="3781" r="64914" t="39886"/>
          <a:stretch/>
        </p:blipFill>
        <p:spPr>
          <a:xfrm>
            <a:off x="7500025" y="2563200"/>
            <a:ext cx="954600" cy="954599"/>
          </a:xfrm>
          <a:prstGeom prst="rect">
            <a:avLst/>
          </a:prstGeom>
          <a:noFill/>
          <a:ln>
            <a:noFill/>
          </a:ln>
        </p:spPr>
      </p:pic>
      <p:sp>
        <p:nvSpPr>
          <p:cNvPr id="283" name="Google Shape;283;p27"/>
          <p:cNvSpPr txBox="1"/>
          <p:nvPr>
            <p:ph idx="2" type="body"/>
          </p:nvPr>
        </p:nvSpPr>
        <p:spPr>
          <a:xfrm>
            <a:off x="7718725" y="3517800"/>
            <a:ext cx="517200" cy="37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i="1" lang="en"/>
              <a:t>REAL</a:t>
            </a:r>
            <a:endParaRPr i="1"/>
          </a:p>
        </p:txBody>
      </p:sp>
      <p:cxnSp>
        <p:nvCxnSpPr>
          <p:cNvPr id="284" name="Google Shape;284;p27"/>
          <p:cNvCxnSpPr>
            <a:stCxn id="280" idx="0"/>
            <a:endCxn id="281" idx="2"/>
          </p:cNvCxnSpPr>
          <p:nvPr/>
        </p:nvCxnSpPr>
        <p:spPr>
          <a:xfrm rot="10800000">
            <a:off x="6229575" y="3517650"/>
            <a:ext cx="0" cy="230700"/>
          </a:xfrm>
          <a:prstGeom prst="straightConnector1">
            <a:avLst/>
          </a:prstGeom>
          <a:noFill/>
          <a:ln cap="flat" cmpd="sng" w="19050">
            <a:solidFill>
              <a:schemeClr val="dk2"/>
            </a:solidFill>
            <a:prstDash val="solid"/>
            <a:round/>
            <a:headEnd len="med" w="med" type="none"/>
            <a:tailEnd len="med" w="med" type="triangle"/>
          </a:ln>
        </p:spPr>
      </p:cxnSp>
      <p:sp>
        <p:nvSpPr>
          <p:cNvPr id="285" name="Google Shape;285;p27"/>
          <p:cNvSpPr txBox="1"/>
          <p:nvPr/>
        </p:nvSpPr>
        <p:spPr>
          <a:xfrm>
            <a:off x="6337804" y="1482150"/>
            <a:ext cx="1549500" cy="3702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alibri"/>
                <a:ea typeface="Calibri"/>
                <a:cs typeface="Calibri"/>
                <a:sym typeface="Calibri"/>
              </a:rPr>
              <a:t>AUTHENTICATOR</a:t>
            </a:r>
            <a:endParaRPr b="1">
              <a:latin typeface="Calibri"/>
              <a:ea typeface="Calibri"/>
              <a:cs typeface="Calibri"/>
              <a:sym typeface="Calibri"/>
            </a:endParaRPr>
          </a:p>
        </p:txBody>
      </p:sp>
      <p:cxnSp>
        <p:nvCxnSpPr>
          <p:cNvPr id="286" name="Google Shape;286;p27"/>
          <p:cNvCxnSpPr>
            <a:stCxn id="281" idx="0"/>
            <a:endCxn id="285" idx="2"/>
          </p:cNvCxnSpPr>
          <p:nvPr/>
        </p:nvCxnSpPr>
        <p:spPr>
          <a:xfrm flipH="1" rot="10800000">
            <a:off x="6229575" y="1852500"/>
            <a:ext cx="882900" cy="710700"/>
          </a:xfrm>
          <a:prstGeom prst="straightConnector1">
            <a:avLst/>
          </a:prstGeom>
          <a:noFill/>
          <a:ln cap="flat" cmpd="sng" w="19050">
            <a:solidFill>
              <a:schemeClr val="dk2"/>
            </a:solidFill>
            <a:prstDash val="solid"/>
            <a:round/>
            <a:headEnd len="med" w="med" type="none"/>
            <a:tailEnd len="med" w="med" type="triangle"/>
          </a:ln>
        </p:spPr>
      </p:cxnSp>
      <p:cxnSp>
        <p:nvCxnSpPr>
          <p:cNvPr id="287" name="Google Shape;287;p27"/>
          <p:cNvCxnSpPr>
            <a:stCxn id="282" idx="0"/>
            <a:endCxn id="285" idx="2"/>
          </p:cNvCxnSpPr>
          <p:nvPr/>
        </p:nvCxnSpPr>
        <p:spPr>
          <a:xfrm rot="10800000">
            <a:off x="7112425" y="1852500"/>
            <a:ext cx="864900" cy="710700"/>
          </a:xfrm>
          <a:prstGeom prst="straightConnector1">
            <a:avLst/>
          </a:prstGeom>
          <a:noFill/>
          <a:ln cap="flat" cmpd="sng" w="19050">
            <a:solidFill>
              <a:schemeClr val="dk2"/>
            </a:solidFill>
            <a:prstDash val="solid"/>
            <a:round/>
            <a:headEnd len="med" w="med" type="none"/>
            <a:tailEnd len="med" w="med" type="triangle"/>
          </a:ln>
        </p:spPr>
      </p:cxnSp>
      <p:cxnSp>
        <p:nvCxnSpPr>
          <p:cNvPr id="288" name="Google Shape;288;p27"/>
          <p:cNvCxnSpPr>
            <a:stCxn id="285" idx="1"/>
            <a:endCxn id="280" idx="1"/>
          </p:cNvCxnSpPr>
          <p:nvPr/>
        </p:nvCxnSpPr>
        <p:spPr>
          <a:xfrm flipH="1">
            <a:off x="5722504" y="1667250"/>
            <a:ext cx="615300" cy="2266200"/>
          </a:xfrm>
          <a:prstGeom prst="curvedConnector3">
            <a:avLst>
              <a:gd fmla="val 138714" name="adj1"/>
            </a:avLst>
          </a:prstGeom>
          <a:noFill/>
          <a:ln cap="flat" cmpd="sng" w="19050">
            <a:solidFill>
              <a:schemeClr val="dk2"/>
            </a:solidFill>
            <a:prstDash val="dash"/>
            <a:round/>
            <a:headEnd len="med" w="med" type="none"/>
            <a:tailEnd len="med" w="med" type="triangle"/>
          </a:ln>
        </p:spPr>
      </p:cxnSp>
      <p:sp>
        <p:nvSpPr>
          <p:cNvPr id="289" name="Google Shape;289;p27"/>
          <p:cNvSpPr txBox="1"/>
          <p:nvPr/>
        </p:nvSpPr>
        <p:spPr>
          <a:xfrm>
            <a:off x="4719820" y="2487260"/>
            <a:ext cx="800100" cy="370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latin typeface="Calibri"/>
                <a:ea typeface="Calibri"/>
                <a:cs typeface="Calibri"/>
                <a:sym typeface="Calibri"/>
              </a:rPr>
              <a:t>loss:</a:t>
            </a:r>
            <a:endParaRPr b="1">
              <a:latin typeface="Calibri"/>
              <a:ea typeface="Calibri"/>
              <a:cs typeface="Calibri"/>
              <a:sym typeface="Calibri"/>
            </a:endParaRPr>
          </a:p>
          <a:p>
            <a:pPr indent="0" lvl="0" marL="0" rtl="0" algn="r">
              <a:spcBef>
                <a:spcPts val="0"/>
              </a:spcBef>
              <a:spcAft>
                <a:spcPts val="0"/>
              </a:spcAft>
              <a:buNone/>
            </a:pPr>
            <a:r>
              <a:rPr b="1" lang="en">
                <a:latin typeface="Calibri"/>
                <a:ea typeface="Calibri"/>
                <a:cs typeface="Calibri"/>
                <a:sym typeface="Calibri"/>
              </a:rPr>
              <a:t>P(</a:t>
            </a:r>
            <a:r>
              <a:rPr i="1" lang="en">
                <a:latin typeface="Calibri"/>
                <a:ea typeface="Calibri"/>
                <a:cs typeface="Calibri"/>
                <a:sym typeface="Calibri"/>
              </a:rPr>
              <a:t>REAL</a:t>
            </a:r>
            <a:r>
              <a:rPr b="1" lang="en">
                <a:latin typeface="Calibri"/>
                <a:ea typeface="Calibri"/>
                <a:cs typeface="Calibri"/>
                <a:sym typeface="Calibri"/>
              </a:rPr>
              <a:t>)</a:t>
            </a:r>
            <a:endParaRPr b="1">
              <a:latin typeface="Calibri"/>
              <a:ea typeface="Calibri"/>
              <a:cs typeface="Calibri"/>
              <a:sym typeface="Calibri"/>
            </a:endParaRPr>
          </a:p>
        </p:txBody>
      </p:sp>
      <p:sp>
        <p:nvSpPr>
          <p:cNvPr id="290" name="Google Shape;290;p27"/>
          <p:cNvSpPr txBox="1"/>
          <p:nvPr/>
        </p:nvSpPr>
        <p:spPr>
          <a:xfrm>
            <a:off x="6671800" y="1127775"/>
            <a:ext cx="10143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It’s Real!</a:t>
            </a:r>
            <a:endParaRPr>
              <a:latin typeface="Calibri"/>
              <a:ea typeface="Calibri"/>
              <a:cs typeface="Calibri"/>
              <a:sym typeface="Calibri"/>
            </a:endParaRPr>
          </a:p>
        </p:txBody>
      </p:sp>
      <p:sp>
        <p:nvSpPr>
          <p:cNvPr id="291" name="Google Shape;291;p27"/>
          <p:cNvSpPr txBox="1"/>
          <p:nvPr/>
        </p:nvSpPr>
        <p:spPr>
          <a:xfrm>
            <a:off x="6671800" y="1137470"/>
            <a:ext cx="1014300" cy="2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It’s Fake!</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10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1000"/>
                                        <p:tgtEl>
                                          <p:spTgt spid="28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par>
                          <p:cTn fill="hold">
                            <p:stCondLst>
                              <p:cond delay="2000"/>
                            </p:stCondLst>
                            <p:childTnLst>
                              <p:par>
                                <p:cTn fill="hold" nodeType="after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000"/>
                                        <p:tgtEl>
                                          <p:spTgt spid="2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81"/>
                                        </p:tgtEl>
                                        <p:attrNameLst>
                                          <p:attrName>style.visibility</p:attrName>
                                        </p:attrNameLst>
                                      </p:cBhvr>
                                      <p:to>
                                        <p:strVal val="visible"/>
                                      </p:to>
                                    </p:set>
                                    <p:animEffect filter="fade" transition="in">
                                      <p:cBhvr>
                                        <p:cTn dur="1000"/>
                                        <p:tgtEl>
                                          <p:spTgt spid="281"/>
                                        </p:tgtEl>
                                      </p:cBhvr>
                                    </p:animEffect>
                                  </p:childTnLst>
                                </p:cTn>
                              </p:par>
                              <p:par>
                                <p:cTn fill="hold" nodeType="withEffect" presetClass="exit" presetID="10" presetSubtype="0">
                                  <p:stCondLst>
                                    <p:cond delay="0"/>
                                  </p:stCondLst>
                                  <p:childTnLst>
                                    <p:animEffect filter="fade" transition="out">
                                      <p:cBhvr>
                                        <p:cTn dur="500"/>
                                        <p:tgtEl>
                                          <p:spTgt spid="287"/>
                                        </p:tgtEl>
                                      </p:cBhvr>
                                    </p:animEffect>
                                    <p:set>
                                      <p:cBhvr>
                                        <p:cTn dur="1" fill="hold">
                                          <p:stCondLst>
                                            <p:cond delay="500"/>
                                          </p:stCondLst>
                                        </p:cTn>
                                        <p:tgtEl>
                                          <p:spTgt spid="287"/>
                                        </p:tgtEl>
                                        <p:attrNameLst>
                                          <p:attrName>style.visibility</p:attrName>
                                        </p:attrNameLst>
                                      </p:cBhvr>
                                      <p:to>
                                        <p:strVal val="hidden"/>
                                      </p:to>
                                    </p:set>
                                  </p:childTnLst>
                                </p:cTn>
                              </p:par>
                            </p:childTnLst>
                          </p:cTn>
                        </p:par>
                        <p:par>
                          <p:cTn fill="hold">
                            <p:stCondLst>
                              <p:cond delay="2000"/>
                            </p:stCondLst>
                            <p:childTnLst>
                              <p:par>
                                <p:cTn fill="hold" nodeType="afterEffect" presetClass="exit" presetID="1" presetSubtype="0">
                                  <p:stCondLst>
                                    <p:cond delay="0"/>
                                  </p:stCondLst>
                                  <p:childTnLst>
                                    <p:set>
                                      <p:cBhvr>
                                        <p:cTn dur="1" fill="hold">
                                          <p:stCondLst>
                                            <p:cond delay="500"/>
                                          </p:stCondLst>
                                        </p:cTn>
                                        <p:tgtEl>
                                          <p:spTgt spid="290"/>
                                        </p:tgtEl>
                                        <p:attrNameLst>
                                          <p:attrName>style.visibility</p:attrName>
                                        </p:attrNameLst>
                                      </p:cBhvr>
                                      <p:to>
                                        <p:strVal val="hidden"/>
                                      </p:to>
                                    </p:se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par>
                          <p:cTn fill="hold">
                            <p:stCondLst>
                              <p:cond delay="3000"/>
                            </p:stCondLst>
                            <p:childTnLst>
                              <p:par>
                                <p:cTn fill="hold" nodeType="after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par>
                          <p:cTn fill="hold">
                            <p:stCondLst>
                              <p:cond delay="4500"/>
                            </p:stCondLst>
                            <p:childTnLst>
                              <p:par>
                                <p:cTn fill="hold" nodeType="afterEffect" presetClass="exit" presetID="1" presetSubtype="0">
                                  <p:stCondLst>
                                    <p:cond delay="0"/>
                                  </p:stCondLst>
                                  <p:childTnLst>
                                    <p:set>
                                      <p:cBhvr>
                                        <p:cTn dur="1" fill="hold">
                                          <p:stCondLst>
                                            <p:cond delay="3000"/>
                                          </p:stCondLst>
                                        </p:cTn>
                                        <p:tgtEl>
                                          <p:spTgt spid="291"/>
                                        </p:tgtEl>
                                        <p:attrNameLst>
                                          <p:attrName>style.visibility</p:attrName>
                                        </p:attrNameLst>
                                      </p:cBhvr>
                                      <p:to>
                                        <p:strVal val="hidden"/>
                                      </p:to>
                                    </p:set>
                                  </p:childTnLst>
                                </p:cTn>
                              </p:par>
                            </p:childTnLst>
                          </p:cTn>
                        </p:par>
                        <p:par>
                          <p:cTn fill="hold">
                            <p:stCondLst>
                              <p:cond delay="7500"/>
                            </p:stCondLst>
                            <p:childTnLst>
                              <p:par>
                                <p:cTn fill="hold" nodeType="after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95" name="Shape 295"/>
        <p:cNvGrpSpPr/>
        <p:nvPr/>
      </p:nvGrpSpPr>
      <p:grpSpPr>
        <a:xfrm>
          <a:off x="0" y="0"/>
          <a:ext cx="0" cy="0"/>
          <a:chOff x="0" y="0"/>
          <a:chExt cx="0" cy="0"/>
        </a:xfrm>
      </p:grpSpPr>
      <p:pic>
        <p:nvPicPr>
          <p:cNvPr id="296" name="Google Shape;296;p28" title="PROPER_GAN_VID.mp4">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 learning: Style Transfer</a:t>
            </a:r>
            <a:endParaRPr/>
          </a:p>
        </p:txBody>
      </p:sp>
      <p:sp>
        <p:nvSpPr>
          <p:cNvPr id="302" name="Google Shape;302;p29"/>
          <p:cNvSpPr txBox="1"/>
          <p:nvPr>
            <p:ph idx="1" type="body"/>
          </p:nvPr>
        </p:nvSpPr>
        <p:spPr>
          <a:xfrm>
            <a:off x="819150" y="1990725"/>
            <a:ext cx="71175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Nothing quite matters like ascetics. Especially when there isn’t much left to change in the relatively unchanged game of chess! I wanted to be able to recreate the position chosen in a personal ‘computerised’ way. </a:t>
            </a:r>
            <a:endParaRPr/>
          </a:p>
          <a:p>
            <a:pPr indent="0" lvl="0" marL="0" rtl="0" algn="l">
              <a:spcBef>
                <a:spcPts val="1600"/>
              </a:spcBef>
              <a:spcAft>
                <a:spcPts val="0"/>
              </a:spcAft>
              <a:buNone/>
            </a:pPr>
            <a:r>
              <a:rPr lang="en"/>
              <a:t>By using Imagenets pretrained vgg CNN image recognition model. I </a:t>
            </a:r>
            <a:r>
              <a:rPr lang="en"/>
              <a:t>unblock</a:t>
            </a:r>
            <a:r>
              <a:rPr lang="en"/>
              <a:t> and customised a few layers for it to look at, either, the ‘content’ of my board, or the features/ style of the image I want to merge into the ‘content’.  </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06" name="Shape 306"/>
        <p:cNvGrpSpPr/>
        <p:nvPr/>
      </p:nvGrpSpPr>
      <p:grpSpPr>
        <a:xfrm>
          <a:off x="0" y="0"/>
          <a:ext cx="0" cy="0"/>
          <a:chOff x="0" y="0"/>
          <a:chExt cx="0" cy="0"/>
        </a:xfrm>
      </p:grpSpPr>
      <p:pic>
        <p:nvPicPr>
          <p:cNvPr id="307" name="Google Shape;307;p30"/>
          <p:cNvPicPr preferRelativeResize="0"/>
          <p:nvPr/>
        </p:nvPicPr>
        <p:blipFill>
          <a:blip r:embed="rId3">
            <a:alphaModFix/>
          </a:blip>
          <a:stretch>
            <a:fillRect/>
          </a:stretch>
        </p:blipFill>
        <p:spPr>
          <a:xfrm>
            <a:off x="183975" y="2936506"/>
            <a:ext cx="2214575" cy="1652050"/>
          </a:xfrm>
          <a:prstGeom prst="rect">
            <a:avLst/>
          </a:prstGeom>
          <a:noFill/>
          <a:ln>
            <a:noFill/>
          </a:ln>
        </p:spPr>
      </p:pic>
      <p:sp>
        <p:nvSpPr>
          <p:cNvPr id="308" name="Google Shape;308;p30"/>
          <p:cNvSpPr/>
          <p:nvPr/>
        </p:nvSpPr>
        <p:spPr>
          <a:xfrm>
            <a:off x="954050" y="2112513"/>
            <a:ext cx="674400" cy="7449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p:nvPr/>
        </p:nvSpPr>
        <p:spPr>
          <a:xfrm>
            <a:off x="2339188" y="1383525"/>
            <a:ext cx="1491300" cy="22029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 name="Google Shape;310;p30"/>
          <p:cNvPicPr preferRelativeResize="0"/>
          <p:nvPr/>
        </p:nvPicPr>
        <p:blipFill>
          <a:blip r:embed="rId4">
            <a:alphaModFix/>
          </a:blip>
          <a:stretch>
            <a:fillRect/>
          </a:stretch>
        </p:blipFill>
        <p:spPr>
          <a:xfrm>
            <a:off x="413350" y="277588"/>
            <a:ext cx="1755826" cy="1755826"/>
          </a:xfrm>
          <a:prstGeom prst="rect">
            <a:avLst/>
          </a:prstGeom>
          <a:noFill/>
          <a:ln>
            <a:noFill/>
          </a:ln>
        </p:spPr>
      </p:pic>
      <p:pic>
        <p:nvPicPr>
          <p:cNvPr id="311" name="Google Shape;311;p30" title="style.avi">
            <a:hlinkClick r:id="rId5"/>
          </p:cNvPr>
          <p:cNvPicPr preferRelativeResize="0"/>
          <p:nvPr/>
        </p:nvPicPr>
        <p:blipFill>
          <a:blip r:embed="rId6">
            <a:alphaModFix/>
          </a:blip>
          <a:stretch>
            <a:fillRect/>
          </a:stretch>
        </p:blipFill>
        <p:spPr>
          <a:xfrm>
            <a:off x="3900875" y="121250"/>
            <a:ext cx="5128250" cy="4886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15" name="Shape 315"/>
        <p:cNvGrpSpPr/>
        <p:nvPr/>
      </p:nvGrpSpPr>
      <p:grpSpPr>
        <a:xfrm>
          <a:off x="0" y="0"/>
          <a:ext cx="0" cy="0"/>
          <a:chOff x="0" y="0"/>
          <a:chExt cx="0" cy="0"/>
        </a:xfrm>
      </p:grpSpPr>
      <p:sp>
        <p:nvSpPr>
          <p:cNvPr id="316" name="Google Shape;316;p31"/>
          <p:cNvSpPr/>
          <p:nvPr/>
        </p:nvSpPr>
        <p:spPr>
          <a:xfrm>
            <a:off x="1162663" y="2112513"/>
            <a:ext cx="674400" cy="7449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1"/>
          <p:cNvSpPr/>
          <p:nvPr/>
        </p:nvSpPr>
        <p:spPr>
          <a:xfrm>
            <a:off x="2691649" y="1470300"/>
            <a:ext cx="1316100" cy="22029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8" name="Google Shape;318;p31"/>
          <p:cNvPicPr preferRelativeResize="0"/>
          <p:nvPr/>
        </p:nvPicPr>
        <p:blipFill>
          <a:blip r:embed="rId3">
            <a:alphaModFix/>
          </a:blip>
          <a:stretch>
            <a:fillRect/>
          </a:stretch>
        </p:blipFill>
        <p:spPr>
          <a:xfrm>
            <a:off x="621963" y="277588"/>
            <a:ext cx="1755826" cy="1755826"/>
          </a:xfrm>
          <a:prstGeom prst="rect">
            <a:avLst/>
          </a:prstGeom>
          <a:noFill/>
          <a:ln>
            <a:noFill/>
          </a:ln>
        </p:spPr>
      </p:pic>
      <p:pic>
        <p:nvPicPr>
          <p:cNvPr id="319" name="Google Shape;319;p31"/>
          <p:cNvPicPr preferRelativeResize="0"/>
          <p:nvPr/>
        </p:nvPicPr>
        <p:blipFill>
          <a:blip r:embed="rId4">
            <a:alphaModFix/>
          </a:blip>
          <a:stretch>
            <a:fillRect/>
          </a:stretch>
        </p:blipFill>
        <p:spPr>
          <a:xfrm>
            <a:off x="166363" y="2936525"/>
            <a:ext cx="2667049" cy="2000300"/>
          </a:xfrm>
          <a:prstGeom prst="rect">
            <a:avLst/>
          </a:prstGeom>
          <a:noFill/>
          <a:ln>
            <a:noFill/>
          </a:ln>
        </p:spPr>
      </p:pic>
      <p:pic>
        <p:nvPicPr>
          <p:cNvPr id="320" name="Google Shape;320;p31" title="style_dame.avi">
            <a:hlinkClick r:id="rId5"/>
          </p:cNvPr>
          <p:cNvPicPr preferRelativeResize="0"/>
          <p:nvPr/>
        </p:nvPicPr>
        <p:blipFill>
          <a:blip r:embed="rId6">
            <a:alphaModFix/>
          </a:blip>
          <a:stretch>
            <a:fillRect/>
          </a:stretch>
        </p:blipFill>
        <p:spPr>
          <a:xfrm>
            <a:off x="3889775" y="116088"/>
            <a:ext cx="5176900" cy="4911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CONCEPT:</a:t>
            </a:r>
            <a:endParaRPr/>
          </a:p>
        </p:txBody>
      </p:sp>
      <p:pic>
        <p:nvPicPr>
          <p:cNvPr id="135" name="Google Shape;135;p14"/>
          <p:cNvPicPr preferRelativeResize="0"/>
          <p:nvPr/>
        </p:nvPicPr>
        <p:blipFill>
          <a:blip r:embed="rId3">
            <a:alphaModFix/>
          </a:blip>
          <a:stretch>
            <a:fillRect/>
          </a:stretch>
        </p:blipFill>
        <p:spPr>
          <a:xfrm>
            <a:off x="1237025" y="1602000"/>
            <a:ext cx="1428751" cy="2857502"/>
          </a:xfrm>
          <a:prstGeom prst="rect">
            <a:avLst/>
          </a:prstGeom>
          <a:noFill/>
          <a:ln>
            <a:noFill/>
          </a:ln>
        </p:spPr>
      </p:pic>
      <p:grpSp>
        <p:nvGrpSpPr>
          <p:cNvPr id="136" name="Google Shape;136;p14"/>
          <p:cNvGrpSpPr/>
          <p:nvPr/>
        </p:nvGrpSpPr>
        <p:grpSpPr>
          <a:xfrm>
            <a:off x="4183813" y="1602000"/>
            <a:ext cx="3376713" cy="1939500"/>
            <a:chOff x="3384913" y="1678775"/>
            <a:chExt cx="3376713" cy="1939500"/>
          </a:xfrm>
        </p:grpSpPr>
        <p:pic>
          <p:nvPicPr>
            <p:cNvPr id="137" name="Google Shape;137;p14"/>
            <p:cNvPicPr preferRelativeResize="0"/>
            <p:nvPr/>
          </p:nvPicPr>
          <p:blipFill>
            <a:blip r:embed="rId4">
              <a:alphaModFix/>
            </a:blip>
            <a:stretch>
              <a:fillRect/>
            </a:stretch>
          </p:blipFill>
          <p:spPr>
            <a:xfrm>
              <a:off x="3512350" y="1732350"/>
              <a:ext cx="1545425" cy="1545400"/>
            </a:xfrm>
            <a:prstGeom prst="rect">
              <a:avLst/>
            </a:prstGeom>
            <a:noFill/>
            <a:ln>
              <a:noFill/>
            </a:ln>
          </p:spPr>
        </p:pic>
        <p:sp>
          <p:nvSpPr>
            <p:cNvPr id="138" name="Google Shape;138;p14"/>
            <p:cNvSpPr txBox="1"/>
            <p:nvPr/>
          </p:nvSpPr>
          <p:spPr>
            <a:xfrm>
              <a:off x="4961325" y="1678775"/>
              <a:ext cx="1800300" cy="1939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300">
                  <a:latin typeface="Calibri"/>
                  <a:ea typeface="Calibri"/>
                  <a:cs typeface="Calibri"/>
                  <a:sym typeface="Calibri"/>
                </a:rPr>
                <a:t>]====&gt;  1k2r3/</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]====&gt;  pp1q2p1/</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r>
                <a:rPr lang="en" sz="1300">
                  <a:latin typeface="Calibri"/>
                  <a:ea typeface="Calibri"/>
                  <a:cs typeface="Calibri"/>
                  <a:sym typeface="Calibri"/>
                </a:rPr>
                <a:t>====&gt;  </a:t>
              </a:r>
              <a:r>
                <a:rPr lang="en" sz="1300">
                  <a:latin typeface="Calibri"/>
                  <a:ea typeface="Calibri"/>
                  <a:cs typeface="Calibri"/>
                  <a:sym typeface="Calibri"/>
                </a:rPr>
                <a:t>3b1p1p/</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r>
                <a:rPr lang="en" sz="1300">
                  <a:latin typeface="Calibri"/>
                  <a:ea typeface="Calibri"/>
                  <a:cs typeface="Calibri"/>
                  <a:sym typeface="Calibri"/>
                </a:rPr>
                <a:t>====&gt;  </a:t>
              </a:r>
              <a:r>
                <a:rPr lang="en" sz="1300">
                  <a:latin typeface="Calibri"/>
                  <a:ea typeface="Calibri"/>
                  <a:cs typeface="Calibri"/>
                  <a:sym typeface="Calibri"/>
                </a:rPr>
                <a:t>2pP1N1P/</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r>
                <a:rPr lang="en" sz="1300">
                  <a:latin typeface="Calibri"/>
                  <a:ea typeface="Calibri"/>
                  <a:cs typeface="Calibri"/>
                  <a:sym typeface="Calibri"/>
                </a:rPr>
                <a:t>====&gt;  </a:t>
              </a:r>
              <a:r>
                <a:rPr lang="en" sz="1300">
                  <a:latin typeface="Calibri"/>
                  <a:ea typeface="Calibri"/>
                  <a:cs typeface="Calibri"/>
                  <a:sym typeface="Calibri"/>
                </a:rPr>
                <a:t>6n1/</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r>
                <a:rPr lang="en" sz="1300">
                  <a:latin typeface="Calibri"/>
                  <a:ea typeface="Calibri"/>
                  <a:cs typeface="Calibri"/>
                  <a:sym typeface="Calibri"/>
                </a:rPr>
                <a:t>====&gt;  </a:t>
              </a:r>
              <a:r>
                <a:rPr lang="en" sz="1300">
                  <a:latin typeface="Calibri"/>
                  <a:ea typeface="Calibri"/>
                  <a:cs typeface="Calibri"/>
                  <a:sym typeface="Calibri"/>
                </a:rPr>
                <a:t>2B3P1/</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r>
                <a:rPr lang="en" sz="1300">
                  <a:latin typeface="Calibri"/>
                  <a:ea typeface="Calibri"/>
                  <a:cs typeface="Calibri"/>
                  <a:sym typeface="Calibri"/>
                </a:rPr>
                <a:t>====&gt;  </a:t>
              </a:r>
              <a:r>
                <a:rPr lang="en" sz="1300">
                  <a:latin typeface="Calibri"/>
                  <a:ea typeface="Calibri"/>
                  <a:cs typeface="Calibri"/>
                  <a:sym typeface="Calibri"/>
                </a:rPr>
                <a:t>PPQ2P2/</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r>
                <a:rPr lang="en" sz="1300">
                  <a:latin typeface="Calibri"/>
                  <a:ea typeface="Calibri"/>
                  <a:cs typeface="Calibri"/>
                  <a:sym typeface="Calibri"/>
                </a:rPr>
                <a:t>====&gt;  </a:t>
              </a:r>
              <a:r>
                <a:rPr lang="en" sz="1300">
                  <a:latin typeface="Calibri"/>
                  <a:ea typeface="Calibri"/>
                  <a:cs typeface="Calibri"/>
                  <a:sym typeface="Calibri"/>
                </a:rPr>
                <a:t>1K1R4</a:t>
              </a:r>
              <a:endParaRPr sz="1300">
                <a:latin typeface="Calibri"/>
                <a:ea typeface="Calibri"/>
                <a:cs typeface="Calibri"/>
                <a:sym typeface="Calibri"/>
              </a:endParaRPr>
            </a:p>
          </p:txBody>
        </p:sp>
        <p:sp>
          <p:nvSpPr>
            <p:cNvPr id="139" name="Google Shape;139;p14"/>
            <p:cNvSpPr txBox="1"/>
            <p:nvPr/>
          </p:nvSpPr>
          <p:spPr>
            <a:xfrm>
              <a:off x="3384913" y="1678775"/>
              <a:ext cx="1800300" cy="1939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p:txBody>
        </p:sp>
      </p:grpSp>
      <p:sp>
        <p:nvSpPr>
          <p:cNvPr id="140" name="Google Shape;140;p14"/>
          <p:cNvSpPr txBox="1"/>
          <p:nvPr/>
        </p:nvSpPr>
        <p:spPr>
          <a:xfrm>
            <a:off x="3530825" y="3541500"/>
            <a:ext cx="4682700" cy="6429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b="1" lang="en" sz="1300">
                <a:latin typeface="Calibri"/>
                <a:ea typeface="Calibri"/>
                <a:cs typeface="Calibri"/>
                <a:sym typeface="Calibri"/>
              </a:rPr>
              <a:t>FEN </a:t>
            </a:r>
            <a:r>
              <a:rPr lang="en" sz="1300">
                <a:latin typeface="Calibri"/>
                <a:ea typeface="Calibri"/>
                <a:cs typeface="Calibri"/>
                <a:sym typeface="Calibri"/>
              </a:rPr>
              <a:t>(Forsyth-Edwards-Notation) of image </a:t>
            </a:r>
            <a:r>
              <a:rPr b="1" lang="en" sz="1300">
                <a:latin typeface="Calibri"/>
                <a:ea typeface="Calibri"/>
                <a:cs typeface="Calibri"/>
                <a:sym typeface="Calibri"/>
              </a:rPr>
              <a:t>position</a:t>
            </a: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t/>
            </a:r>
            <a:endParaRPr sz="1300">
              <a:latin typeface="Calibri"/>
              <a:ea typeface="Calibri"/>
              <a:cs typeface="Calibri"/>
              <a:sym typeface="Calibri"/>
            </a:endParaRPr>
          </a:p>
          <a:p>
            <a:pPr indent="0" lvl="0" marL="0" rtl="0" algn="l">
              <a:lnSpc>
                <a:spcPct val="90000"/>
              </a:lnSpc>
              <a:spcBef>
                <a:spcPts val="0"/>
              </a:spcBef>
              <a:spcAft>
                <a:spcPts val="0"/>
              </a:spcAft>
              <a:buNone/>
            </a:pPr>
            <a:r>
              <a:rPr b="1" lang="en" sz="1300">
                <a:latin typeface="Calibri"/>
                <a:ea typeface="Calibri"/>
                <a:cs typeface="Calibri"/>
                <a:sym typeface="Calibri"/>
              </a:rPr>
              <a:t>1k2r3/pp1q2p1/3b1p1p/2pP1N1P/6n1/2B3P1/PPQ2P2/1K1R4</a:t>
            </a:r>
            <a:endParaRPr b="1">
              <a:latin typeface="Calibri"/>
              <a:ea typeface="Calibri"/>
              <a:cs typeface="Calibri"/>
              <a:sym typeface="Calibri"/>
            </a:endParaRPr>
          </a:p>
        </p:txBody>
      </p:sp>
      <p:sp>
        <p:nvSpPr>
          <p:cNvPr id="141" name="Google Shape;141;p14"/>
          <p:cNvSpPr txBox="1"/>
          <p:nvPr/>
        </p:nvSpPr>
        <p:spPr>
          <a:xfrm>
            <a:off x="599425" y="1488900"/>
            <a:ext cx="2867100" cy="248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300">
                <a:solidFill>
                  <a:schemeClr val="dk2"/>
                </a:solidFill>
                <a:latin typeface="Calibri"/>
                <a:ea typeface="Calibri"/>
                <a:cs typeface="Calibri"/>
                <a:sym typeface="Calibri"/>
              </a:rPr>
              <a:t>[   ]</a:t>
            </a:r>
            <a:endParaRPr sz="15300">
              <a:solidFill>
                <a:schemeClr val="dk2"/>
              </a:solidFill>
              <a:latin typeface="Calibri"/>
              <a:ea typeface="Calibri"/>
              <a:cs typeface="Calibri"/>
              <a:sym typeface="Calibri"/>
            </a:endParaRPr>
          </a:p>
        </p:txBody>
      </p:sp>
      <p:cxnSp>
        <p:nvCxnSpPr>
          <p:cNvPr id="142" name="Google Shape;142;p14"/>
          <p:cNvCxnSpPr/>
          <p:nvPr/>
        </p:nvCxnSpPr>
        <p:spPr>
          <a:xfrm flipH="1" rot="10800000">
            <a:off x="2946825" y="2320950"/>
            <a:ext cx="1157400" cy="668700"/>
          </a:xfrm>
          <a:prstGeom prst="curvedConnector3">
            <a:avLst>
              <a:gd fmla="val 65731" name="adj1"/>
            </a:avLst>
          </a:prstGeom>
          <a:noFill/>
          <a:ln cap="flat" cmpd="sng" w="114300">
            <a:solidFill>
              <a:schemeClr val="dk2"/>
            </a:solidFill>
            <a:prstDash val="solid"/>
            <a:round/>
            <a:headEnd len="med" w="med" type="none"/>
            <a:tailEnd len="med" w="med" type="stealth"/>
          </a:ln>
        </p:spPr>
      </p:cxnSp>
      <p:cxnSp>
        <p:nvCxnSpPr>
          <p:cNvPr id="143" name="Google Shape;143;p14"/>
          <p:cNvCxnSpPr>
            <a:endCxn id="140" idx="3"/>
          </p:cNvCxnSpPr>
          <p:nvPr/>
        </p:nvCxnSpPr>
        <p:spPr>
          <a:xfrm flipH="1" rot="-5400000">
            <a:off x="6968375" y="2617800"/>
            <a:ext cx="1542000" cy="948300"/>
          </a:xfrm>
          <a:prstGeom prst="curvedConnector4">
            <a:avLst>
              <a:gd fmla="val -3471" name="adj1"/>
              <a:gd fmla="val 125111" name="adj2"/>
            </a:avLst>
          </a:prstGeom>
          <a:noFill/>
          <a:ln cap="flat" cmpd="sng" w="114300">
            <a:solidFill>
              <a:schemeClr val="dk2"/>
            </a:solidFill>
            <a:prstDash val="solid"/>
            <a:round/>
            <a:headEnd len="med" w="med" type="none"/>
            <a:tailEnd len="med" w="med" type="stealth"/>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more time: CHESS FUNKIFICATION</a:t>
            </a:r>
            <a:endParaRPr/>
          </a:p>
        </p:txBody>
      </p:sp>
      <p:sp>
        <p:nvSpPr>
          <p:cNvPr id="326" name="Google Shape;326;p32"/>
          <p:cNvSpPr txBox="1"/>
          <p:nvPr>
            <p:ph idx="1" type="body"/>
          </p:nvPr>
        </p:nvSpPr>
        <p:spPr>
          <a:xfrm>
            <a:off x="819150" y="18383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intend to:</a:t>
            </a:r>
            <a:endParaRPr/>
          </a:p>
          <a:p>
            <a:pPr indent="0" lvl="0" marL="0" rtl="0" algn="l">
              <a:spcBef>
                <a:spcPts val="1600"/>
              </a:spcBef>
              <a:spcAft>
                <a:spcPts val="0"/>
              </a:spcAft>
              <a:buNone/>
            </a:pPr>
            <a:r>
              <a:rPr lang="en"/>
              <a:t>*	Be able to extract FEN from photographs of a board</a:t>
            </a:r>
            <a:endParaRPr/>
          </a:p>
          <a:p>
            <a:pPr indent="0" lvl="0" marL="0" rtl="0" algn="l">
              <a:spcBef>
                <a:spcPts val="1600"/>
              </a:spcBef>
              <a:spcAft>
                <a:spcPts val="0"/>
              </a:spcAft>
              <a:buNone/>
            </a:pPr>
            <a:r>
              <a:rPr lang="en"/>
              <a:t>*	Create a chess playing platform</a:t>
            </a:r>
            <a:endParaRPr/>
          </a:p>
          <a:p>
            <a:pPr indent="0" lvl="0" marL="0" rtl="0" algn="l">
              <a:spcBef>
                <a:spcPts val="1600"/>
              </a:spcBef>
              <a:spcAft>
                <a:spcPts val="0"/>
              </a:spcAft>
              <a:buNone/>
            </a:pPr>
            <a:r>
              <a:rPr lang="en"/>
              <a:t>*	To be able to use the board of your choosing using Style Transfer</a:t>
            </a:r>
            <a:endParaRPr/>
          </a:p>
          <a:p>
            <a:pPr indent="0" lvl="0" marL="0" rtl="0" algn="l">
              <a:spcBef>
                <a:spcPts val="1600"/>
              </a:spcBef>
              <a:spcAft>
                <a:spcPts val="0"/>
              </a:spcAft>
              <a:buNone/>
            </a:pPr>
            <a:r>
              <a:rPr lang="en"/>
              <a:t>*	To be able to use GAN generated pieces on your board</a:t>
            </a:r>
            <a:endParaRPr/>
          </a:p>
          <a:p>
            <a:pPr indent="0" lvl="0" marL="0" rtl="0" algn="l">
              <a:spcBef>
                <a:spcPts val="1600"/>
              </a:spcBef>
              <a:spcAft>
                <a:spcPts val="0"/>
              </a:spcAft>
              <a:buNone/>
            </a:pPr>
            <a:r>
              <a:rPr lang="en"/>
              <a:t>*	Using the extracted FEN to get back to your position on the new board</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30" name="Shape 330"/>
        <p:cNvGrpSpPr/>
        <p:nvPr/>
      </p:nvGrpSpPr>
      <p:grpSpPr>
        <a:xfrm>
          <a:off x="0" y="0"/>
          <a:ext cx="0" cy="0"/>
          <a:chOff x="0" y="0"/>
          <a:chExt cx="0" cy="0"/>
        </a:xfrm>
      </p:grpSpPr>
      <p:sp>
        <p:nvSpPr>
          <p:cNvPr id="331" name="Google Shape;331;p33"/>
          <p:cNvSpPr/>
          <p:nvPr/>
        </p:nvSpPr>
        <p:spPr>
          <a:xfrm>
            <a:off x="0" y="2904000"/>
            <a:ext cx="4436700" cy="2239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3"/>
          <p:cNvSpPr/>
          <p:nvPr/>
        </p:nvSpPr>
        <p:spPr>
          <a:xfrm>
            <a:off x="4452950" y="-3"/>
            <a:ext cx="4691100" cy="29040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33"/>
          <p:cNvPicPr preferRelativeResize="0"/>
          <p:nvPr/>
        </p:nvPicPr>
        <p:blipFill>
          <a:blip r:embed="rId3">
            <a:alphaModFix/>
          </a:blip>
          <a:stretch>
            <a:fillRect/>
          </a:stretch>
        </p:blipFill>
        <p:spPr>
          <a:xfrm>
            <a:off x="2280775" y="740263"/>
            <a:ext cx="4330049" cy="4330049"/>
          </a:xfrm>
          <a:prstGeom prst="rect">
            <a:avLst/>
          </a:prstGeom>
          <a:noFill/>
          <a:ln>
            <a:noFill/>
          </a:ln>
        </p:spPr>
      </p:pic>
      <p:pic>
        <p:nvPicPr>
          <p:cNvPr id="334" name="Google Shape;334;p33"/>
          <p:cNvPicPr preferRelativeResize="0"/>
          <p:nvPr/>
        </p:nvPicPr>
        <p:blipFill rotWithShape="1">
          <a:blip r:embed="rId4">
            <a:alphaModFix/>
          </a:blip>
          <a:srcRect b="40758" l="63824" r="0" t="0"/>
          <a:stretch/>
        </p:blipFill>
        <p:spPr>
          <a:xfrm flipH="1">
            <a:off x="551275" y="685512"/>
            <a:ext cx="777775" cy="2128575"/>
          </a:xfrm>
          <a:prstGeom prst="rect">
            <a:avLst/>
          </a:prstGeom>
          <a:noFill/>
          <a:ln>
            <a:noFill/>
          </a:ln>
        </p:spPr>
      </p:pic>
      <p:pic>
        <p:nvPicPr>
          <p:cNvPr id="335" name="Google Shape;335;p33"/>
          <p:cNvPicPr preferRelativeResize="0"/>
          <p:nvPr/>
        </p:nvPicPr>
        <p:blipFill rotWithShape="1">
          <a:blip r:embed="rId5">
            <a:alphaModFix/>
          </a:blip>
          <a:srcRect b="39566" l="0" r="64477" t="0"/>
          <a:stretch/>
        </p:blipFill>
        <p:spPr>
          <a:xfrm>
            <a:off x="7792850" y="653359"/>
            <a:ext cx="763725" cy="2171451"/>
          </a:xfrm>
          <a:prstGeom prst="rect">
            <a:avLst/>
          </a:prstGeom>
          <a:noFill/>
          <a:ln>
            <a:noFill/>
          </a:ln>
        </p:spPr>
      </p:pic>
      <p:sp>
        <p:nvSpPr>
          <p:cNvPr id="336" name="Google Shape;336;p33"/>
          <p:cNvSpPr txBox="1"/>
          <p:nvPr/>
        </p:nvSpPr>
        <p:spPr>
          <a:xfrm>
            <a:off x="1403750" y="120319"/>
            <a:ext cx="6314400" cy="11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900">
                <a:solidFill>
                  <a:srgbClr val="FFFFFF"/>
                </a:solidFill>
                <a:latin typeface="Pacifico"/>
                <a:ea typeface="Pacifico"/>
                <a:cs typeface="Pacifico"/>
                <a:sym typeface="Pacifico"/>
              </a:rPr>
              <a:t>THANK YOU F</a:t>
            </a:r>
            <a:r>
              <a:rPr lang="en" sz="2900">
                <a:latin typeface="Pacifico"/>
                <a:ea typeface="Pacifico"/>
                <a:cs typeface="Pacifico"/>
                <a:sym typeface="Pacifico"/>
              </a:rPr>
              <a:t>OR LISTENING</a:t>
            </a:r>
            <a:endParaRPr sz="2900">
              <a:latin typeface="Pacifico"/>
              <a:ea typeface="Pacifico"/>
              <a:cs typeface="Pacifico"/>
              <a:sym typeface="Pacifico"/>
            </a:endParaRPr>
          </a:p>
        </p:txBody>
      </p:sp>
      <p:pic>
        <p:nvPicPr>
          <p:cNvPr id="337" name="Google Shape;337;p33"/>
          <p:cNvPicPr preferRelativeResize="0"/>
          <p:nvPr/>
        </p:nvPicPr>
        <p:blipFill rotWithShape="1">
          <a:blip r:embed="rId6">
            <a:alphaModFix/>
          </a:blip>
          <a:srcRect b="49849" l="0" r="50209" t="0"/>
          <a:stretch/>
        </p:blipFill>
        <p:spPr>
          <a:xfrm>
            <a:off x="2280775" y="740275"/>
            <a:ext cx="2156001" cy="2171451"/>
          </a:xfrm>
          <a:prstGeom prst="rect">
            <a:avLst/>
          </a:prstGeom>
          <a:noFill/>
          <a:ln>
            <a:noFill/>
          </a:ln>
        </p:spPr>
      </p:pic>
      <p:pic>
        <p:nvPicPr>
          <p:cNvPr id="338" name="Google Shape;338;p33"/>
          <p:cNvPicPr preferRelativeResize="0"/>
          <p:nvPr/>
        </p:nvPicPr>
        <p:blipFill rotWithShape="1">
          <a:blip r:embed="rId7">
            <a:alphaModFix/>
          </a:blip>
          <a:srcRect b="0" l="0" r="64477" t="60068"/>
          <a:stretch/>
        </p:blipFill>
        <p:spPr>
          <a:xfrm>
            <a:off x="7792850" y="2977209"/>
            <a:ext cx="763725" cy="1434775"/>
          </a:xfrm>
          <a:prstGeom prst="rect">
            <a:avLst/>
          </a:prstGeom>
          <a:noFill/>
          <a:ln>
            <a:noFill/>
          </a:ln>
        </p:spPr>
      </p:pic>
      <p:pic>
        <p:nvPicPr>
          <p:cNvPr id="339" name="Google Shape;339;p33"/>
          <p:cNvPicPr preferRelativeResize="0"/>
          <p:nvPr/>
        </p:nvPicPr>
        <p:blipFill rotWithShape="1">
          <a:blip r:embed="rId8">
            <a:alphaModFix/>
          </a:blip>
          <a:srcRect b="0" l="63824" r="0" t="60068"/>
          <a:stretch/>
        </p:blipFill>
        <p:spPr>
          <a:xfrm flipH="1">
            <a:off x="551275" y="2987925"/>
            <a:ext cx="777775" cy="1434775"/>
          </a:xfrm>
          <a:prstGeom prst="rect">
            <a:avLst/>
          </a:prstGeom>
          <a:noFill/>
          <a:ln>
            <a:noFill/>
          </a:ln>
        </p:spPr>
      </p:pic>
      <p:pic>
        <p:nvPicPr>
          <p:cNvPr id="340" name="Google Shape;340;p33"/>
          <p:cNvPicPr preferRelativeResize="0"/>
          <p:nvPr/>
        </p:nvPicPr>
        <p:blipFill rotWithShape="1">
          <a:blip r:embed="rId6">
            <a:alphaModFix/>
          </a:blip>
          <a:srcRect b="0" l="50209" r="0" t="49852"/>
          <a:stretch/>
        </p:blipFill>
        <p:spPr>
          <a:xfrm>
            <a:off x="4436700" y="2890300"/>
            <a:ext cx="2156001" cy="2171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5"/>
          <p:cNvSpPr txBox="1"/>
          <p:nvPr>
            <p:ph type="title"/>
          </p:nvPr>
        </p:nvSpPr>
        <p:spPr>
          <a:xfrm>
            <a:off x="819150" y="845600"/>
            <a:ext cx="45495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brief break down of </a:t>
            </a:r>
            <a:endParaRPr/>
          </a:p>
          <a:p>
            <a:pPr indent="0" lvl="0" marL="0" rtl="0" algn="ctr">
              <a:spcBef>
                <a:spcPts val="0"/>
              </a:spcBef>
              <a:spcAft>
                <a:spcPts val="0"/>
              </a:spcAft>
              <a:buNone/>
            </a:pPr>
            <a:r>
              <a:rPr lang="en"/>
              <a:t>the FEN:</a:t>
            </a:r>
            <a:endParaRPr/>
          </a:p>
        </p:txBody>
      </p:sp>
      <p:sp>
        <p:nvSpPr>
          <p:cNvPr id="149" name="Google Shape;149;p15"/>
          <p:cNvSpPr txBox="1"/>
          <p:nvPr/>
        </p:nvSpPr>
        <p:spPr>
          <a:xfrm>
            <a:off x="589500" y="2006500"/>
            <a:ext cx="4682700" cy="642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lang="en" sz="1300">
                <a:latin typeface="Calibri"/>
                <a:ea typeface="Calibri"/>
                <a:cs typeface="Calibri"/>
                <a:sym typeface="Calibri"/>
              </a:rPr>
              <a:t>Taking the example from the last slide:</a:t>
            </a:r>
            <a:endParaRPr sz="1300">
              <a:latin typeface="Calibri"/>
              <a:ea typeface="Calibri"/>
              <a:cs typeface="Calibri"/>
              <a:sym typeface="Calibri"/>
            </a:endParaRPr>
          </a:p>
          <a:p>
            <a:pPr indent="0" lvl="0" marL="0" rtl="0" algn="ctr">
              <a:lnSpc>
                <a:spcPct val="90000"/>
              </a:lnSpc>
              <a:spcBef>
                <a:spcPts val="0"/>
              </a:spcBef>
              <a:spcAft>
                <a:spcPts val="0"/>
              </a:spcAft>
              <a:buNone/>
            </a:pPr>
            <a:r>
              <a:t/>
            </a:r>
            <a:endParaRPr sz="1300">
              <a:latin typeface="Calibri"/>
              <a:ea typeface="Calibri"/>
              <a:cs typeface="Calibri"/>
              <a:sym typeface="Calibri"/>
            </a:endParaRPr>
          </a:p>
          <a:p>
            <a:pPr indent="0" lvl="0" marL="0" rtl="0" algn="ctr">
              <a:lnSpc>
                <a:spcPct val="90000"/>
              </a:lnSpc>
              <a:spcBef>
                <a:spcPts val="0"/>
              </a:spcBef>
              <a:spcAft>
                <a:spcPts val="0"/>
              </a:spcAft>
              <a:buNone/>
            </a:pPr>
            <a:r>
              <a:rPr b="1" lang="en" sz="1300">
                <a:latin typeface="Calibri"/>
                <a:ea typeface="Calibri"/>
                <a:cs typeface="Calibri"/>
                <a:sym typeface="Calibri"/>
              </a:rPr>
              <a:t>1k2r3/pp1q2p1/3b1p1p/2pP1N1P/6n1/2B3P1/PPQ2P2/1K1R4</a:t>
            </a:r>
            <a:endParaRPr b="1" sz="1300">
              <a:latin typeface="Calibri"/>
              <a:ea typeface="Calibri"/>
              <a:cs typeface="Calibri"/>
              <a:sym typeface="Calibri"/>
            </a:endParaRPr>
          </a:p>
          <a:p>
            <a:pPr indent="0" lvl="0" marL="0" rtl="0" algn="ctr">
              <a:lnSpc>
                <a:spcPct val="115000"/>
              </a:lnSpc>
              <a:spcBef>
                <a:spcPts val="0"/>
              </a:spcBef>
              <a:spcAft>
                <a:spcPts val="1600"/>
              </a:spcAft>
              <a:buNone/>
            </a:pPr>
            <a:r>
              <a:rPr lang="en" sz="1300">
                <a:solidFill>
                  <a:schemeClr val="dk2"/>
                </a:solidFill>
                <a:latin typeface="Calibri"/>
                <a:ea typeface="Calibri"/>
                <a:cs typeface="Calibri"/>
                <a:sym typeface="Calibri"/>
              </a:rPr>
              <a:t>(Reading from the </a:t>
            </a:r>
            <a:r>
              <a:rPr b="1" lang="en" sz="1300">
                <a:solidFill>
                  <a:schemeClr val="dk2"/>
                </a:solidFill>
                <a:latin typeface="Calibri"/>
                <a:ea typeface="Calibri"/>
                <a:cs typeface="Calibri"/>
                <a:sym typeface="Calibri"/>
              </a:rPr>
              <a:t>top left to bottom right</a:t>
            </a:r>
            <a:r>
              <a:rPr lang="en" sz="1300">
                <a:solidFill>
                  <a:schemeClr val="dk2"/>
                </a:solidFill>
                <a:latin typeface="Calibri"/>
                <a:ea typeface="Calibri"/>
                <a:cs typeface="Calibri"/>
                <a:sym typeface="Calibri"/>
              </a:rPr>
              <a:t> of the board.)</a:t>
            </a:r>
            <a:endParaRPr b="1" sz="1300">
              <a:latin typeface="Calibri"/>
              <a:ea typeface="Calibri"/>
              <a:cs typeface="Calibri"/>
              <a:sym typeface="Calibri"/>
            </a:endParaRPr>
          </a:p>
        </p:txBody>
      </p:sp>
      <p:graphicFrame>
        <p:nvGraphicFramePr>
          <p:cNvPr id="150" name="Google Shape;150;p15"/>
          <p:cNvGraphicFramePr/>
          <p:nvPr/>
        </p:nvGraphicFramePr>
        <p:xfrm>
          <a:off x="5368650" y="845600"/>
          <a:ext cx="3000000" cy="3000000"/>
        </p:xfrm>
        <a:graphic>
          <a:graphicData uri="http://schemas.openxmlformats.org/drawingml/2006/table">
            <a:tbl>
              <a:tblPr>
                <a:noFill/>
                <a:tableStyleId>{538E75E9-22E3-45EC-9C0E-A9DFB051CAE1}</a:tableStyleId>
              </a:tblPr>
              <a:tblGrid>
                <a:gridCol w="1623725"/>
                <a:gridCol w="1623725"/>
              </a:tblGrid>
              <a:tr h="337350">
                <a:tc gridSpan="2">
                  <a:txBody>
                    <a:bodyPr/>
                    <a:lstStyle/>
                    <a:p>
                      <a:pPr indent="0" lvl="0" marL="0" rtl="0" algn="l">
                        <a:spcBef>
                          <a:spcPts val="0"/>
                        </a:spcBef>
                        <a:spcAft>
                          <a:spcPts val="0"/>
                        </a:spcAft>
                        <a:buNone/>
                      </a:pPr>
                      <a:r>
                        <a:rPr b="1" lang="en" sz="1300">
                          <a:solidFill>
                            <a:srgbClr val="FFFFFF"/>
                          </a:solidFill>
                          <a:latin typeface="Calibri"/>
                          <a:ea typeface="Calibri"/>
                          <a:cs typeface="Calibri"/>
                          <a:sym typeface="Calibri"/>
                        </a:rPr>
                        <a:t>CHARACTER NOTATION</a:t>
                      </a:r>
                      <a:endParaRPr b="1" sz="1300">
                        <a:solidFill>
                          <a:srgbClr val="FFFFFF"/>
                        </a:solidFill>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solidFill>
                      <a:schemeClr val="lt1"/>
                    </a:solidFill>
                  </a:tcPr>
                </a:tc>
                <a:tc hMerge="1"/>
              </a:tr>
              <a:tr h="337350">
                <a:tc>
                  <a:txBody>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P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pawn</a:t>
                      </a:r>
                      <a:r>
                        <a:rPr lang="en" sz="1300">
                          <a:solidFill>
                            <a:schemeClr val="dk2"/>
                          </a:solidFill>
                          <a:latin typeface="Calibri"/>
                          <a:ea typeface="Calibri"/>
                          <a:cs typeface="Calibri"/>
                          <a:sym typeface="Calibri"/>
                        </a:rPr>
                        <a:t>,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p - black pawn,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7350">
                <a:tc>
                  <a:txBody>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N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knight</a:t>
                      </a:r>
                      <a:r>
                        <a:rPr lang="en" sz="1300">
                          <a:solidFill>
                            <a:schemeClr val="dk2"/>
                          </a:solidFill>
                          <a:latin typeface="Calibri"/>
                          <a:ea typeface="Calibri"/>
                          <a:cs typeface="Calibri"/>
                          <a:sym typeface="Calibri"/>
                        </a:rPr>
                        <a:t>,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n - black knight,</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7350">
                <a:tc>
                  <a:txBody>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R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rook</a:t>
                      </a:r>
                      <a:r>
                        <a:rPr lang="en" sz="1300">
                          <a:solidFill>
                            <a:schemeClr val="dk2"/>
                          </a:solidFill>
                          <a:latin typeface="Calibri"/>
                          <a:ea typeface="Calibri"/>
                          <a:cs typeface="Calibri"/>
                          <a:sym typeface="Calibri"/>
                        </a:rPr>
                        <a:t>,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r - black rook,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7350">
                <a:tc>
                  <a:txBody>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B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bishop</a:t>
                      </a:r>
                      <a:r>
                        <a:rPr lang="en" sz="1300">
                          <a:solidFill>
                            <a:schemeClr val="dk2"/>
                          </a:solidFill>
                          <a:latin typeface="Calibri"/>
                          <a:ea typeface="Calibri"/>
                          <a:cs typeface="Calibri"/>
                          <a:sym typeface="Calibri"/>
                        </a:rPr>
                        <a:t>,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b - black bishop,</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7350">
                <a:tc>
                  <a:txBody>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K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king</a:t>
                      </a:r>
                      <a:r>
                        <a:rPr lang="en" sz="1300">
                          <a:solidFill>
                            <a:schemeClr val="dk2"/>
                          </a:solidFill>
                          <a:latin typeface="Calibri"/>
                          <a:ea typeface="Calibri"/>
                          <a:cs typeface="Calibri"/>
                          <a:sym typeface="Calibri"/>
                        </a:rPr>
                        <a:t>,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k - black king, </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7350">
                <a:tc>
                  <a:txBody>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Q </a:t>
                      </a:r>
                      <a:r>
                        <a:rPr lang="en" sz="1300">
                          <a:solidFill>
                            <a:schemeClr val="dk2"/>
                          </a:solidFill>
                          <a:latin typeface="Calibri"/>
                          <a:ea typeface="Calibri"/>
                          <a:cs typeface="Calibri"/>
                          <a:sym typeface="Calibri"/>
                        </a:rPr>
                        <a:t>- white </a:t>
                      </a:r>
                      <a:r>
                        <a:rPr b="1" lang="en" sz="1300">
                          <a:solidFill>
                            <a:schemeClr val="dk2"/>
                          </a:solidFill>
                          <a:latin typeface="Calibri"/>
                          <a:ea typeface="Calibri"/>
                          <a:cs typeface="Calibri"/>
                          <a:sym typeface="Calibri"/>
                        </a:rPr>
                        <a:t>queen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2"/>
                          </a:solidFill>
                          <a:latin typeface="Calibri"/>
                          <a:ea typeface="Calibri"/>
                          <a:cs typeface="Calibri"/>
                          <a:sym typeface="Calibri"/>
                        </a:rPr>
                        <a:t>q - black queen</a:t>
                      </a:r>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r>
              <a:tr h="337350">
                <a:tc gridSpan="2">
                  <a:txBody>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 </a:t>
                      </a:r>
                      <a:r>
                        <a:rPr lang="en" sz="1300">
                          <a:solidFill>
                            <a:schemeClr val="dk2"/>
                          </a:solidFill>
                          <a:latin typeface="Calibri"/>
                          <a:ea typeface="Calibri"/>
                          <a:cs typeface="Calibri"/>
                          <a:sym typeface="Calibri"/>
                        </a:rPr>
                        <a:t>- </a:t>
                      </a:r>
                      <a:r>
                        <a:rPr b="1" lang="en" sz="1300">
                          <a:solidFill>
                            <a:schemeClr val="dk2"/>
                          </a:solidFill>
                          <a:latin typeface="Calibri"/>
                          <a:ea typeface="Calibri"/>
                          <a:cs typeface="Calibri"/>
                          <a:sym typeface="Calibri"/>
                        </a:rPr>
                        <a:t>new row</a:t>
                      </a:r>
                      <a:endParaRPr b="1" sz="1300">
                        <a:solidFill>
                          <a:schemeClr val="dk2"/>
                        </a:solidFill>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r>
              <a:tr h="337350">
                <a:tc gridSpan="2">
                  <a:txBody>
                    <a:bodyPr/>
                    <a:lstStyle/>
                    <a:p>
                      <a:pPr indent="0" lvl="0" marL="0" rtl="0" algn="l">
                        <a:spcBef>
                          <a:spcPts val="0"/>
                        </a:spcBef>
                        <a:spcAft>
                          <a:spcPts val="0"/>
                        </a:spcAft>
                        <a:buNone/>
                      </a:pPr>
                      <a:r>
                        <a:rPr b="1" lang="en" sz="1300">
                          <a:solidFill>
                            <a:schemeClr val="dk2"/>
                          </a:solidFill>
                          <a:latin typeface="Calibri"/>
                          <a:ea typeface="Calibri"/>
                          <a:cs typeface="Calibri"/>
                          <a:sym typeface="Calibri"/>
                        </a:rPr>
                        <a:t>Number from 1 to 8</a:t>
                      </a:r>
                      <a:r>
                        <a:rPr lang="en" sz="1300">
                          <a:solidFill>
                            <a:schemeClr val="dk2"/>
                          </a:solidFill>
                          <a:latin typeface="Calibri"/>
                          <a:ea typeface="Calibri"/>
                          <a:cs typeface="Calibri"/>
                          <a:sym typeface="Calibri"/>
                        </a:rPr>
                        <a:t> - </a:t>
                      </a:r>
                      <a:r>
                        <a:rPr b="1" lang="en" sz="1300">
                          <a:solidFill>
                            <a:schemeClr val="dk2"/>
                          </a:solidFill>
                          <a:latin typeface="Calibri"/>
                          <a:ea typeface="Calibri"/>
                          <a:cs typeface="Calibri"/>
                          <a:sym typeface="Calibri"/>
                        </a:rPr>
                        <a:t>number </a:t>
                      </a:r>
                      <a:r>
                        <a:rPr lang="en" sz="1300">
                          <a:solidFill>
                            <a:schemeClr val="dk2"/>
                          </a:solidFill>
                          <a:latin typeface="Calibri"/>
                          <a:ea typeface="Calibri"/>
                          <a:cs typeface="Calibri"/>
                          <a:sym typeface="Calibri"/>
                        </a:rPr>
                        <a:t>of </a:t>
                      </a:r>
                      <a:r>
                        <a:rPr b="1" lang="en" sz="1300">
                          <a:solidFill>
                            <a:schemeClr val="dk2"/>
                          </a:solidFill>
                          <a:latin typeface="Calibri"/>
                          <a:ea typeface="Calibri"/>
                          <a:cs typeface="Calibri"/>
                          <a:sym typeface="Calibri"/>
                        </a:rPr>
                        <a:t>empty squares between pieces and or rows</a:t>
                      </a:r>
                      <a:endParaRPr b="1" sz="1300">
                        <a:solidFill>
                          <a:schemeClr val="dk2"/>
                        </a:solidFill>
                        <a:latin typeface="Calibri"/>
                        <a:ea typeface="Calibri"/>
                        <a:cs typeface="Calibri"/>
                        <a:sym typeface="Calibri"/>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9E9E9E"/>
                      </a:solidFill>
                      <a:prstDash val="solid"/>
                      <a:round/>
                      <a:headEnd len="sm" w="sm" type="none"/>
                      <a:tailEnd len="sm" w="sm" type="none"/>
                    </a:lnT>
                    <a:lnB cap="flat" cmpd="sng" w="19050">
                      <a:solidFill>
                        <a:srgbClr val="9E9E9E"/>
                      </a:solidFill>
                      <a:prstDash val="solid"/>
                      <a:round/>
                      <a:headEnd len="sm" w="sm" type="none"/>
                      <a:tailEnd len="sm" w="sm" type="none"/>
                    </a:lnB>
                  </a:tcPr>
                </a:tc>
                <a:tc hMerge="1"/>
              </a:tr>
            </a:tbl>
          </a:graphicData>
        </a:graphic>
      </p:graphicFrame>
      <p:grpSp>
        <p:nvGrpSpPr>
          <p:cNvPr id="151" name="Google Shape;151;p15"/>
          <p:cNvGrpSpPr/>
          <p:nvPr/>
        </p:nvGrpSpPr>
        <p:grpSpPr>
          <a:xfrm>
            <a:off x="1405538" y="2855725"/>
            <a:ext cx="3376713" cy="1939500"/>
            <a:chOff x="3384913" y="1678775"/>
            <a:chExt cx="3376713" cy="1939500"/>
          </a:xfrm>
        </p:grpSpPr>
        <p:pic>
          <p:nvPicPr>
            <p:cNvPr id="152" name="Google Shape;152;p15"/>
            <p:cNvPicPr preferRelativeResize="0"/>
            <p:nvPr/>
          </p:nvPicPr>
          <p:blipFill>
            <a:blip r:embed="rId3">
              <a:alphaModFix/>
            </a:blip>
            <a:stretch>
              <a:fillRect/>
            </a:stretch>
          </p:blipFill>
          <p:spPr>
            <a:xfrm>
              <a:off x="3512350" y="1732350"/>
              <a:ext cx="1545425" cy="1545400"/>
            </a:xfrm>
            <a:prstGeom prst="rect">
              <a:avLst/>
            </a:prstGeom>
            <a:noFill/>
            <a:ln>
              <a:noFill/>
            </a:ln>
          </p:spPr>
        </p:pic>
        <p:sp>
          <p:nvSpPr>
            <p:cNvPr id="153" name="Google Shape;153;p15"/>
            <p:cNvSpPr txBox="1"/>
            <p:nvPr/>
          </p:nvSpPr>
          <p:spPr>
            <a:xfrm>
              <a:off x="4961325" y="1678775"/>
              <a:ext cx="1800300" cy="1939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300">
                  <a:latin typeface="Calibri"/>
                  <a:ea typeface="Calibri"/>
                  <a:cs typeface="Calibri"/>
                  <a:sym typeface="Calibri"/>
                </a:rPr>
                <a:t>]====&gt;  1k2r3/</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]====&gt;  pp1q2p1/</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]====&gt;  3b1p1p/</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]====&gt;  2pP1N1P/</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]====&gt;  6n1/</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]====&gt;  2B3P1/</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]====&gt;  PPQ2P2/</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]====&gt;  1K1R4</a:t>
              </a:r>
              <a:endParaRPr sz="1300">
                <a:latin typeface="Calibri"/>
                <a:ea typeface="Calibri"/>
                <a:cs typeface="Calibri"/>
                <a:sym typeface="Calibri"/>
              </a:endParaRPr>
            </a:p>
          </p:txBody>
        </p:sp>
        <p:sp>
          <p:nvSpPr>
            <p:cNvPr id="154" name="Google Shape;154;p15"/>
            <p:cNvSpPr txBox="1"/>
            <p:nvPr/>
          </p:nvSpPr>
          <p:spPr>
            <a:xfrm>
              <a:off x="3384913" y="1678775"/>
              <a:ext cx="1800300" cy="19395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a:p>
              <a:pPr indent="0" lvl="0" marL="0" rtl="0" algn="l">
                <a:lnSpc>
                  <a:spcPct val="90000"/>
                </a:lnSpc>
                <a:spcBef>
                  <a:spcPts val="0"/>
                </a:spcBef>
                <a:spcAft>
                  <a:spcPts val="0"/>
                </a:spcAft>
                <a:buNone/>
              </a:pPr>
              <a:r>
                <a:rPr lang="en" sz="1300">
                  <a:latin typeface="Calibri"/>
                  <a:ea typeface="Calibri"/>
                  <a:cs typeface="Calibri"/>
                  <a:sym typeface="Calibri"/>
                </a:rPr>
                <a:t>[</a:t>
              </a:r>
              <a:endParaRPr sz="1300">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simple Neural Network</a:t>
            </a:r>
            <a:endParaRPr/>
          </a:p>
        </p:txBody>
      </p:sp>
      <p:sp>
        <p:nvSpPr>
          <p:cNvPr id="160" name="Google Shape;160;p16"/>
          <p:cNvSpPr txBox="1"/>
          <p:nvPr>
            <p:ph idx="1" type="body"/>
          </p:nvPr>
        </p:nvSpPr>
        <p:spPr>
          <a:xfrm>
            <a:off x="819150" y="1465650"/>
            <a:ext cx="5235300" cy="3795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
              <a:t>A </a:t>
            </a:r>
            <a:r>
              <a:rPr b="1" lang="en" sz="1000"/>
              <a:t>neuron is a function of everything in the past layer.</a:t>
            </a:r>
            <a:r>
              <a:rPr lang="en" sz="1000"/>
              <a:t>  Let’s look at an </a:t>
            </a:r>
            <a:r>
              <a:rPr b="1" lang="en" sz="1000"/>
              <a:t>example </a:t>
            </a:r>
            <a:r>
              <a:rPr lang="en" sz="1000"/>
              <a:t>with </a:t>
            </a:r>
            <a:r>
              <a:rPr b="1" lang="en" sz="1000"/>
              <a:t>Neuron E.</a:t>
            </a:r>
            <a:endParaRPr b="1" sz="1000"/>
          </a:p>
          <a:p>
            <a:pPr indent="0" lvl="0" marL="0" rtl="0" algn="l">
              <a:lnSpc>
                <a:spcPct val="100000"/>
              </a:lnSpc>
              <a:spcBef>
                <a:spcPts val="800"/>
              </a:spcBef>
              <a:spcAft>
                <a:spcPts val="0"/>
              </a:spcAft>
              <a:buNone/>
            </a:pPr>
            <a:r>
              <a:rPr lang="en" sz="1000"/>
              <a:t>The </a:t>
            </a:r>
            <a:r>
              <a:rPr b="1" lang="en" sz="1000"/>
              <a:t>Weighted SUM of neuron E:</a:t>
            </a:r>
            <a:r>
              <a:rPr lang="en" sz="1000"/>
              <a:t> The </a:t>
            </a:r>
            <a:r>
              <a:rPr b="1" lang="en" sz="1000"/>
              <a:t>sum </a:t>
            </a:r>
            <a:r>
              <a:rPr lang="en" sz="1000"/>
              <a:t>of all </a:t>
            </a:r>
            <a:r>
              <a:rPr b="1" lang="en" sz="1000"/>
              <a:t>inputs multiplied by their individual weights </a:t>
            </a:r>
            <a:r>
              <a:rPr b="1" lang="en" sz="1000"/>
              <a:t>towards </a:t>
            </a:r>
            <a:r>
              <a:rPr lang="en" sz="1000"/>
              <a:t>neuron </a:t>
            </a:r>
            <a:r>
              <a:rPr b="1" lang="en" sz="1000"/>
              <a:t>E</a:t>
            </a:r>
            <a:r>
              <a:rPr lang="en" sz="1000"/>
              <a:t> </a:t>
            </a:r>
            <a:r>
              <a:rPr lang="en" sz="1000"/>
              <a:t>(W</a:t>
            </a:r>
            <a:r>
              <a:rPr baseline="-25000" lang="en" sz="1000"/>
              <a:t>iE</a:t>
            </a:r>
            <a:r>
              <a:rPr lang="en" sz="1000"/>
              <a:t> = a number), all </a:t>
            </a:r>
            <a:r>
              <a:rPr b="1" lang="en" sz="1000"/>
              <a:t>added to</a:t>
            </a:r>
            <a:r>
              <a:rPr lang="en" sz="1000"/>
              <a:t> the </a:t>
            </a:r>
            <a:r>
              <a:rPr b="1" lang="en" sz="1000"/>
              <a:t>bias of </a:t>
            </a:r>
            <a:r>
              <a:rPr lang="en" sz="1000"/>
              <a:t>neuron </a:t>
            </a:r>
            <a:r>
              <a:rPr b="1" lang="en" sz="1000"/>
              <a:t>E </a:t>
            </a:r>
            <a:r>
              <a:rPr lang="en" sz="1000"/>
              <a:t>(b</a:t>
            </a:r>
            <a:r>
              <a:rPr baseline="-25000" lang="en" sz="1000"/>
              <a:t>E</a:t>
            </a:r>
            <a:r>
              <a:rPr lang="en" sz="1000"/>
              <a:t> = another number).</a:t>
            </a:r>
            <a:endParaRPr sz="1000"/>
          </a:p>
          <a:p>
            <a:pPr indent="0" lvl="0" marL="0" rtl="0" algn="l">
              <a:lnSpc>
                <a:spcPct val="100000"/>
              </a:lnSpc>
              <a:spcBef>
                <a:spcPts val="800"/>
              </a:spcBef>
              <a:spcAft>
                <a:spcPts val="0"/>
              </a:spcAft>
              <a:buNone/>
            </a:pPr>
            <a:r>
              <a:rPr lang="en" sz="1000"/>
              <a:t>We then </a:t>
            </a:r>
            <a:r>
              <a:rPr b="1" lang="en" sz="1000"/>
              <a:t>feed </a:t>
            </a:r>
            <a:r>
              <a:rPr lang="en" sz="1000"/>
              <a:t>this </a:t>
            </a:r>
            <a:r>
              <a:rPr b="1" lang="en" sz="1000"/>
              <a:t>weighted SUM</a:t>
            </a:r>
            <a:r>
              <a:rPr lang="en" sz="1000"/>
              <a:t> </a:t>
            </a:r>
            <a:r>
              <a:rPr b="1" lang="en" sz="1000"/>
              <a:t>into </a:t>
            </a:r>
            <a:r>
              <a:rPr lang="en" sz="1000"/>
              <a:t>an </a:t>
            </a:r>
            <a:r>
              <a:rPr b="1" lang="en" sz="1000"/>
              <a:t>activation function</a:t>
            </a:r>
            <a:r>
              <a:rPr lang="en" sz="1000"/>
              <a:t> to give an </a:t>
            </a:r>
            <a:r>
              <a:rPr b="1" lang="en" sz="1000"/>
              <a:t>output proportional</a:t>
            </a:r>
            <a:r>
              <a:rPr lang="en" sz="1000"/>
              <a:t> to the </a:t>
            </a:r>
            <a:r>
              <a:rPr b="1" lang="en" sz="1000"/>
              <a:t>magnitude of </a:t>
            </a:r>
            <a:r>
              <a:rPr lang="en" sz="1000"/>
              <a:t>its </a:t>
            </a:r>
            <a:r>
              <a:rPr b="1" lang="en" sz="1000"/>
              <a:t>weighted SUM</a:t>
            </a:r>
            <a:r>
              <a:rPr lang="en" sz="1000"/>
              <a:t>.</a:t>
            </a:r>
            <a:endParaRPr sz="1000"/>
          </a:p>
          <a:p>
            <a:pPr indent="0" lvl="0" marL="0" rtl="0" algn="l">
              <a:lnSpc>
                <a:spcPct val="100000"/>
              </a:lnSpc>
              <a:spcBef>
                <a:spcPts val="800"/>
              </a:spcBef>
              <a:spcAft>
                <a:spcPts val="0"/>
              </a:spcAft>
              <a:buNone/>
            </a:pPr>
            <a:r>
              <a:rPr b="1" lang="en" sz="1000"/>
              <a:t>Weighted SUM of E</a:t>
            </a:r>
            <a:r>
              <a:rPr lang="en" sz="1000"/>
              <a:t> = (A*</a:t>
            </a:r>
            <a:r>
              <a:rPr lang="en" sz="1000">
                <a:solidFill>
                  <a:srgbClr val="4A86E8"/>
                </a:solidFill>
              </a:rPr>
              <a:t>W</a:t>
            </a:r>
            <a:r>
              <a:rPr baseline="-25000" lang="en" sz="1000">
                <a:solidFill>
                  <a:srgbClr val="4A86E8"/>
                </a:solidFill>
              </a:rPr>
              <a:t>AE</a:t>
            </a:r>
            <a:r>
              <a:rPr lang="en" sz="1000"/>
              <a:t>) + (B*</a:t>
            </a:r>
            <a:r>
              <a:rPr lang="en" sz="1000">
                <a:solidFill>
                  <a:srgbClr val="CC0000"/>
                </a:solidFill>
              </a:rPr>
              <a:t>W</a:t>
            </a:r>
            <a:r>
              <a:rPr baseline="-25000" lang="en" sz="1000">
                <a:solidFill>
                  <a:srgbClr val="CC0000"/>
                </a:solidFill>
              </a:rPr>
              <a:t>BE</a:t>
            </a:r>
            <a:r>
              <a:rPr lang="en" sz="1000"/>
              <a:t>) + (C*</a:t>
            </a:r>
            <a:r>
              <a:rPr lang="en" sz="1000">
                <a:solidFill>
                  <a:srgbClr val="6AA84F"/>
                </a:solidFill>
              </a:rPr>
              <a:t>W</a:t>
            </a:r>
            <a:r>
              <a:rPr baseline="-25000" lang="en" sz="1000">
                <a:solidFill>
                  <a:srgbClr val="6AA84F"/>
                </a:solidFill>
              </a:rPr>
              <a:t>CE</a:t>
            </a:r>
            <a:r>
              <a:rPr lang="en" sz="1000"/>
              <a:t>) + (D*</a:t>
            </a:r>
            <a:r>
              <a:rPr lang="en" sz="1000">
                <a:solidFill>
                  <a:srgbClr val="A64D79"/>
                </a:solidFill>
              </a:rPr>
              <a:t>W</a:t>
            </a:r>
            <a:r>
              <a:rPr baseline="-25000" lang="en" sz="1000">
                <a:solidFill>
                  <a:srgbClr val="A64D79"/>
                </a:solidFill>
              </a:rPr>
              <a:t>DE</a:t>
            </a:r>
            <a:r>
              <a:rPr lang="en" sz="1000"/>
              <a:t>) + </a:t>
            </a:r>
            <a:r>
              <a:rPr lang="en" sz="1000">
                <a:solidFill>
                  <a:srgbClr val="0000FF"/>
                </a:solidFill>
              </a:rPr>
              <a:t>Bias of neuron E</a:t>
            </a:r>
            <a:endParaRPr sz="1000">
              <a:solidFill>
                <a:srgbClr val="0000FF"/>
              </a:solidFill>
            </a:endParaRPr>
          </a:p>
          <a:p>
            <a:pPr indent="0" lvl="0" marL="0" rtl="0" algn="l">
              <a:lnSpc>
                <a:spcPct val="100000"/>
              </a:lnSpc>
              <a:spcBef>
                <a:spcPts val="800"/>
              </a:spcBef>
              <a:spcAft>
                <a:spcPts val="0"/>
              </a:spcAft>
              <a:buNone/>
            </a:pPr>
            <a:r>
              <a:rPr lang="en" sz="1000"/>
              <a:t>Neuron </a:t>
            </a:r>
            <a:r>
              <a:rPr b="1" lang="en" sz="1000"/>
              <a:t>E output</a:t>
            </a:r>
            <a:r>
              <a:rPr lang="en" sz="1000"/>
              <a:t> = </a:t>
            </a:r>
            <a:r>
              <a:rPr b="1" lang="en" sz="1000"/>
              <a:t>Activation_fn(Weighted SUM of E)</a:t>
            </a:r>
            <a:endParaRPr b="1" sz="1000"/>
          </a:p>
          <a:p>
            <a:pPr indent="0" lvl="0" marL="0" rtl="0" algn="l">
              <a:lnSpc>
                <a:spcPct val="100000"/>
              </a:lnSpc>
              <a:spcBef>
                <a:spcPts val="800"/>
              </a:spcBef>
              <a:spcAft>
                <a:spcPts val="0"/>
              </a:spcAft>
              <a:buNone/>
            </a:pPr>
            <a:r>
              <a:rPr lang="en" sz="1000"/>
              <a:t>Note: the activation function does not change from neuron to neuron</a:t>
            </a:r>
            <a:endParaRPr sz="1000"/>
          </a:p>
          <a:p>
            <a:pPr indent="0" lvl="0" marL="0" rtl="0" algn="l">
              <a:lnSpc>
                <a:spcPct val="100000"/>
              </a:lnSpc>
              <a:spcBef>
                <a:spcPts val="800"/>
              </a:spcBef>
              <a:spcAft>
                <a:spcPts val="0"/>
              </a:spcAft>
              <a:buNone/>
            </a:pPr>
            <a:r>
              <a:rPr lang="en" sz="1000"/>
              <a:t>We repeat for neurons F -&gt; I, giving our 5 outputs from the second layer. We can then calculate the </a:t>
            </a:r>
            <a:r>
              <a:rPr lang="en" sz="1000"/>
              <a:t>output</a:t>
            </a:r>
            <a:r>
              <a:rPr lang="en" sz="1000"/>
              <a:t> neuron in the final layer using neurons E -&gt; I as inputs. </a:t>
            </a:r>
            <a:endParaRPr sz="1000"/>
          </a:p>
          <a:p>
            <a:pPr indent="0" lvl="0" marL="0" rtl="0" algn="l">
              <a:lnSpc>
                <a:spcPct val="100000"/>
              </a:lnSpc>
              <a:spcBef>
                <a:spcPts val="800"/>
              </a:spcBef>
              <a:spcAft>
                <a:spcPts val="800"/>
              </a:spcAft>
              <a:buNone/>
            </a:pPr>
            <a:r>
              <a:rPr lang="en" sz="1000"/>
              <a:t>From the amount of </a:t>
            </a:r>
            <a:r>
              <a:rPr b="1" lang="en" sz="1000"/>
              <a:t>difference between</a:t>
            </a:r>
            <a:r>
              <a:rPr lang="en" sz="1000"/>
              <a:t> our </a:t>
            </a:r>
            <a:r>
              <a:rPr b="1" lang="en" sz="1000"/>
              <a:t>output</a:t>
            </a:r>
            <a:r>
              <a:rPr b="1" lang="en" sz="1000"/>
              <a:t> and </a:t>
            </a:r>
            <a:r>
              <a:rPr lang="en" sz="1000"/>
              <a:t>the </a:t>
            </a:r>
            <a:r>
              <a:rPr b="1" lang="en" sz="1000"/>
              <a:t>target (real value)</a:t>
            </a:r>
            <a:r>
              <a:rPr lang="en" sz="1000"/>
              <a:t> we are aiming for, we calculate the </a:t>
            </a:r>
            <a:r>
              <a:rPr b="1" lang="en" sz="1000"/>
              <a:t>‘loss’ </a:t>
            </a:r>
            <a:r>
              <a:rPr lang="en" sz="1000"/>
              <a:t>and </a:t>
            </a:r>
            <a:r>
              <a:rPr b="1" lang="en" sz="1000"/>
              <a:t>alter </a:t>
            </a:r>
            <a:r>
              <a:rPr lang="en" sz="1000"/>
              <a:t>the </a:t>
            </a:r>
            <a:r>
              <a:rPr b="1" lang="en" sz="1000"/>
              <a:t>weights and biases accordingly</a:t>
            </a:r>
            <a:r>
              <a:rPr lang="en" sz="1000"/>
              <a:t> in order to lower this ‘loss’ for next time.</a:t>
            </a:r>
            <a:endParaRPr sz="1000"/>
          </a:p>
        </p:txBody>
      </p:sp>
      <p:grpSp>
        <p:nvGrpSpPr>
          <p:cNvPr id="161" name="Google Shape;161;p16"/>
          <p:cNvGrpSpPr/>
          <p:nvPr/>
        </p:nvGrpSpPr>
        <p:grpSpPr>
          <a:xfrm>
            <a:off x="6359824" y="567648"/>
            <a:ext cx="2084075" cy="4008199"/>
            <a:chOff x="6359824" y="567648"/>
            <a:chExt cx="2084075" cy="4008199"/>
          </a:xfrm>
        </p:grpSpPr>
        <p:pic>
          <p:nvPicPr>
            <p:cNvPr id="162" name="Google Shape;162;p16"/>
            <p:cNvPicPr preferRelativeResize="0"/>
            <p:nvPr/>
          </p:nvPicPr>
          <p:blipFill>
            <a:blip r:embed="rId4">
              <a:alphaModFix/>
            </a:blip>
            <a:stretch>
              <a:fillRect/>
            </a:stretch>
          </p:blipFill>
          <p:spPr>
            <a:xfrm rot="5400000">
              <a:off x="5397762" y="1529710"/>
              <a:ext cx="4008199" cy="2084075"/>
            </a:xfrm>
            <a:prstGeom prst="rect">
              <a:avLst/>
            </a:prstGeom>
            <a:noFill/>
            <a:ln>
              <a:noFill/>
            </a:ln>
          </p:spPr>
        </p:pic>
        <p:sp>
          <p:nvSpPr>
            <p:cNvPr id="163" name="Google Shape;163;p16"/>
            <p:cNvSpPr txBox="1"/>
            <p:nvPr/>
          </p:nvSpPr>
          <p:spPr>
            <a:xfrm>
              <a:off x="6418666" y="2410997"/>
              <a:ext cx="3537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E</a:t>
              </a:r>
              <a:endParaRPr b="1">
                <a:latin typeface="Calibri"/>
                <a:ea typeface="Calibri"/>
                <a:cs typeface="Calibri"/>
                <a:sym typeface="Calibri"/>
              </a:endParaRPr>
            </a:p>
          </p:txBody>
        </p:sp>
      </p:grpSp>
      <p:sp>
        <p:nvSpPr>
          <p:cNvPr id="164" name="Google Shape;164;p16"/>
          <p:cNvSpPr txBox="1"/>
          <p:nvPr/>
        </p:nvSpPr>
        <p:spPr>
          <a:xfrm>
            <a:off x="7267603" y="1851895"/>
            <a:ext cx="4314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4A86E8"/>
                </a:solidFill>
                <a:latin typeface="Calibri"/>
                <a:ea typeface="Calibri"/>
                <a:cs typeface="Calibri"/>
                <a:sym typeface="Calibri"/>
              </a:rPr>
              <a:t>W</a:t>
            </a:r>
            <a:r>
              <a:rPr b="1" baseline="-25000" lang="en" sz="600">
                <a:solidFill>
                  <a:srgbClr val="4A86E8"/>
                </a:solidFill>
                <a:latin typeface="Calibri"/>
                <a:ea typeface="Calibri"/>
                <a:cs typeface="Calibri"/>
                <a:sym typeface="Calibri"/>
              </a:rPr>
              <a:t>AE</a:t>
            </a:r>
            <a:endParaRPr b="1" baseline="-25000" sz="600">
              <a:solidFill>
                <a:srgbClr val="4A86E8"/>
              </a:solidFill>
              <a:latin typeface="Calibri"/>
              <a:ea typeface="Calibri"/>
              <a:cs typeface="Calibri"/>
              <a:sym typeface="Calibri"/>
            </a:endParaRPr>
          </a:p>
        </p:txBody>
      </p:sp>
      <p:sp>
        <p:nvSpPr>
          <p:cNvPr id="165" name="Google Shape;165;p16"/>
          <p:cNvSpPr txBox="1"/>
          <p:nvPr/>
        </p:nvSpPr>
        <p:spPr>
          <a:xfrm>
            <a:off x="7022625" y="1830754"/>
            <a:ext cx="372300" cy="21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CC0000"/>
                </a:solidFill>
                <a:latin typeface="Calibri"/>
                <a:ea typeface="Calibri"/>
                <a:cs typeface="Calibri"/>
                <a:sym typeface="Calibri"/>
              </a:rPr>
              <a:t>W</a:t>
            </a:r>
            <a:r>
              <a:rPr b="1" baseline="-25000" lang="en" sz="600">
                <a:solidFill>
                  <a:srgbClr val="CC0000"/>
                </a:solidFill>
                <a:latin typeface="Calibri"/>
                <a:ea typeface="Calibri"/>
                <a:cs typeface="Calibri"/>
                <a:sym typeface="Calibri"/>
              </a:rPr>
              <a:t>BE</a:t>
            </a:r>
            <a:endParaRPr b="1" baseline="-25000" sz="600">
              <a:solidFill>
                <a:srgbClr val="CC0000"/>
              </a:solidFill>
              <a:latin typeface="Calibri"/>
              <a:ea typeface="Calibri"/>
              <a:cs typeface="Calibri"/>
              <a:sym typeface="Calibri"/>
            </a:endParaRPr>
          </a:p>
        </p:txBody>
      </p:sp>
      <p:sp>
        <p:nvSpPr>
          <p:cNvPr id="166" name="Google Shape;166;p16"/>
          <p:cNvSpPr txBox="1"/>
          <p:nvPr/>
        </p:nvSpPr>
        <p:spPr>
          <a:xfrm>
            <a:off x="6769034" y="1833433"/>
            <a:ext cx="3723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6AA84F"/>
                </a:solidFill>
                <a:latin typeface="Calibri"/>
                <a:ea typeface="Calibri"/>
                <a:cs typeface="Calibri"/>
                <a:sym typeface="Calibri"/>
              </a:rPr>
              <a:t>W</a:t>
            </a:r>
            <a:r>
              <a:rPr b="1" baseline="-25000" lang="en" sz="600">
                <a:solidFill>
                  <a:srgbClr val="6AA84F"/>
                </a:solidFill>
                <a:latin typeface="Calibri"/>
                <a:ea typeface="Calibri"/>
                <a:cs typeface="Calibri"/>
                <a:sym typeface="Calibri"/>
              </a:rPr>
              <a:t>CE</a:t>
            </a:r>
            <a:endParaRPr b="1" baseline="-25000" sz="600">
              <a:solidFill>
                <a:srgbClr val="6AA84F"/>
              </a:solidFill>
              <a:latin typeface="Calibri"/>
              <a:ea typeface="Calibri"/>
              <a:cs typeface="Calibri"/>
              <a:sym typeface="Calibri"/>
            </a:endParaRPr>
          </a:p>
        </p:txBody>
      </p:sp>
      <p:sp>
        <p:nvSpPr>
          <p:cNvPr id="167" name="Google Shape;167;p16"/>
          <p:cNvSpPr txBox="1"/>
          <p:nvPr/>
        </p:nvSpPr>
        <p:spPr>
          <a:xfrm>
            <a:off x="6523607" y="1828075"/>
            <a:ext cx="3723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
                <a:solidFill>
                  <a:srgbClr val="741B47"/>
                </a:solidFill>
                <a:latin typeface="Calibri"/>
                <a:ea typeface="Calibri"/>
                <a:cs typeface="Calibri"/>
                <a:sym typeface="Calibri"/>
              </a:rPr>
              <a:t>W</a:t>
            </a:r>
            <a:r>
              <a:rPr b="1" baseline="-25000" lang="en" sz="600">
                <a:solidFill>
                  <a:srgbClr val="741B47"/>
                </a:solidFill>
                <a:latin typeface="Calibri"/>
                <a:ea typeface="Calibri"/>
                <a:cs typeface="Calibri"/>
                <a:sym typeface="Calibri"/>
              </a:rPr>
              <a:t>DE</a:t>
            </a:r>
            <a:endParaRPr b="1" baseline="-25000" sz="600">
              <a:solidFill>
                <a:srgbClr val="741B47"/>
              </a:solidFill>
              <a:latin typeface="Calibri"/>
              <a:ea typeface="Calibri"/>
              <a:cs typeface="Calibri"/>
              <a:sym typeface="Calibri"/>
            </a:endParaRPr>
          </a:p>
        </p:txBody>
      </p:sp>
      <p:cxnSp>
        <p:nvCxnSpPr>
          <p:cNvPr id="168" name="Google Shape;168;p16"/>
          <p:cNvCxnSpPr/>
          <p:nvPr/>
        </p:nvCxnSpPr>
        <p:spPr>
          <a:xfrm flipH="1">
            <a:off x="6500025" y="1546800"/>
            <a:ext cx="198300" cy="878700"/>
          </a:xfrm>
          <a:prstGeom prst="straightConnector1">
            <a:avLst/>
          </a:prstGeom>
          <a:noFill/>
          <a:ln cap="flat" cmpd="sng" w="9525">
            <a:solidFill>
              <a:srgbClr val="741B47"/>
            </a:solidFill>
            <a:prstDash val="solid"/>
            <a:round/>
            <a:headEnd len="med" w="med" type="none"/>
            <a:tailEnd len="med" w="med" type="triangle"/>
          </a:ln>
        </p:spPr>
      </p:cxnSp>
      <p:cxnSp>
        <p:nvCxnSpPr>
          <p:cNvPr id="169" name="Google Shape;169;p16"/>
          <p:cNvCxnSpPr/>
          <p:nvPr/>
        </p:nvCxnSpPr>
        <p:spPr>
          <a:xfrm flipH="1">
            <a:off x="6550025" y="1536625"/>
            <a:ext cx="559800" cy="905400"/>
          </a:xfrm>
          <a:prstGeom prst="straightConnector1">
            <a:avLst/>
          </a:prstGeom>
          <a:noFill/>
          <a:ln cap="flat" cmpd="sng" w="9525">
            <a:solidFill>
              <a:srgbClr val="6AA84F"/>
            </a:solidFill>
            <a:prstDash val="solid"/>
            <a:round/>
            <a:headEnd len="med" w="med" type="none"/>
            <a:tailEnd len="med" w="med" type="triangle"/>
          </a:ln>
        </p:spPr>
      </p:cxnSp>
      <p:cxnSp>
        <p:nvCxnSpPr>
          <p:cNvPr id="170" name="Google Shape;170;p16"/>
          <p:cNvCxnSpPr/>
          <p:nvPr/>
        </p:nvCxnSpPr>
        <p:spPr>
          <a:xfrm flipH="1">
            <a:off x="6626100" y="1523225"/>
            <a:ext cx="880200" cy="934500"/>
          </a:xfrm>
          <a:prstGeom prst="straightConnector1">
            <a:avLst/>
          </a:prstGeom>
          <a:noFill/>
          <a:ln cap="flat" cmpd="sng" w="9525">
            <a:solidFill>
              <a:srgbClr val="CC0000"/>
            </a:solidFill>
            <a:prstDash val="solid"/>
            <a:round/>
            <a:headEnd len="med" w="med" type="none"/>
            <a:tailEnd len="med" w="med" type="triangle"/>
          </a:ln>
        </p:spPr>
      </p:cxnSp>
      <p:cxnSp>
        <p:nvCxnSpPr>
          <p:cNvPr id="171" name="Google Shape;171;p16"/>
          <p:cNvCxnSpPr/>
          <p:nvPr/>
        </p:nvCxnSpPr>
        <p:spPr>
          <a:xfrm flipH="1">
            <a:off x="6671450" y="1512500"/>
            <a:ext cx="1247400" cy="982500"/>
          </a:xfrm>
          <a:prstGeom prst="straightConnector1">
            <a:avLst/>
          </a:prstGeom>
          <a:noFill/>
          <a:ln cap="flat" cmpd="sng" w="9525">
            <a:solidFill>
              <a:srgbClr val="4A86E8"/>
            </a:solidFill>
            <a:prstDash val="solid"/>
            <a:round/>
            <a:headEnd len="med" w="med" type="none"/>
            <a:tailEnd len="med" w="med" type="triangle"/>
          </a:ln>
        </p:spPr>
      </p:cxnSp>
      <p:sp>
        <p:nvSpPr>
          <p:cNvPr id="172" name="Google Shape;172;p16"/>
          <p:cNvSpPr txBox="1"/>
          <p:nvPr/>
        </p:nvSpPr>
        <p:spPr>
          <a:xfrm>
            <a:off x="6056766" y="2950379"/>
            <a:ext cx="867600" cy="19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Calibri"/>
                <a:ea typeface="Calibri"/>
                <a:cs typeface="Calibri"/>
                <a:sym typeface="Calibri"/>
              </a:rPr>
              <a:t>A((𝜮w</a:t>
            </a:r>
            <a:r>
              <a:rPr baseline="-25000" lang="en" sz="900">
                <a:latin typeface="Calibri"/>
                <a:ea typeface="Calibri"/>
                <a:cs typeface="Calibri"/>
                <a:sym typeface="Calibri"/>
              </a:rPr>
              <a:t>iE</a:t>
            </a:r>
            <a:r>
              <a:rPr lang="en" sz="900">
                <a:latin typeface="Calibri"/>
                <a:ea typeface="Calibri"/>
                <a:cs typeface="Calibri"/>
                <a:sym typeface="Calibri"/>
              </a:rPr>
              <a:t>) + </a:t>
            </a:r>
            <a:r>
              <a:rPr lang="en" sz="900">
                <a:solidFill>
                  <a:srgbClr val="0000FF"/>
                </a:solidFill>
                <a:latin typeface="Calibri"/>
                <a:ea typeface="Calibri"/>
                <a:cs typeface="Calibri"/>
                <a:sym typeface="Calibri"/>
              </a:rPr>
              <a:t>b</a:t>
            </a:r>
            <a:r>
              <a:rPr baseline="-25000" lang="en" sz="900">
                <a:solidFill>
                  <a:srgbClr val="0000FF"/>
                </a:solidFill>
                <a:latin typeface="Calibri"/>
                <a:ea typeface="Calibri"/>
                <a:cs typeface="Calibri"/>
                <a:sym typeface="Calibri"/>
              </a:rPr>
              <a:t>E</a:t>
            </a:r>
            <a:r>
              <a:rPr lang="en" sz="900">
                <a:latin typeface="Calibri"/>
                <a:ea typeface="Calibri"/>
                <a:cs typeface="Calibri"/>
                <a:sym typeface="Calibri"/>
              </a:rPr>
              <a:t>)</a:t>
            </a:r>
            <a:endParaRPr sz="900">
              <a:latin typeface="Calibri"/>
              <a:ea typeface="Calibri"/>
              <a:cs typeface="Calibri"/>
              <a:sym typeface="Calibri"/>
            </a:endParaRPr>
          </a:p>
        </p:txBody>
      </p:sp>
      <p:cxnSp>
        <p:nvCxnSpPr>
          <p:cNvPr id="173" name="Google Shape;173;p16"/>
          <p:cNvCxnSpPr/>
          <p:nvPr/>
        </p:nvCxnSpPr>
        <p:spPr>
          <a:xfrm>
            <a:off x="6554756" y="2797842"/>
            <a:ext cx="744600" cy="942900"/>
          </a:xfrm>
          <a:prstGeom prst="straightConnector1">
            <a:avLst/>
          </a:prstGeom>
          <a:noFill/>
          <a:ln cap="flat" cmpd="sng" w="9525">
            <a:solidFill>
              <a:schemeClr val="dk2"/>
            </a:solidFill>
            <a:prstDash val="solid"/>
            <a:round/>
            <a:headEnd len="med" w="med" type="none"/>
            <a:tailEnd len="med" w="med" type="triangle"/>
          </a:ln>
        </p:spPr>
      </p:cxnSp>
      <p:sp>
        <p:nvSpPr>
          <p:cNvPr id="174" name="Google Shape;174;p16"/>
          <p:cNvSpPr txBox="1"/>
          <p:nvPr/>
        </p:nvSpPr>
        <p:spPr>
          <a:xfrm>
            <a:off x="6842528" y="2421713"/>
            <a:ext cx="3537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F</a:t>
            </a:r>
            <a:endParaRPr>
              <a:latin typeface="Calibri"/>
              <a:ea typeface="Calibri"/>
              <a:cs typeface="Calibri"/>
              <a:sym typeface="Calibri"/>
            </a:endParaRPr>
          </a:p>
        </p:txBody>
      </p:sp>
      <p:sp>
        <p:nvSpPr>
          <p:cNvPr id="175" name="Google Shape;175;p16"/>
          <p:cNvSpPr txBox="1"/>
          <p:nvPr/>
        </p:nvSpPr>
        <p:spPr>
          <a:xfrm>
            <a:off x="7244959" y="2421713"/>
            <a:ext cx="3537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G</a:t>
            </a:r>
            <a:endParaRPr>
              <a:latin typeface="Calibri"/>
              <a:ea typeface="Calibri"/>
              <a:cs typeface="Calibri"/>
              <a:sym typeface="Calibri"/>
            </a:endParaRPr>
          </a:p>
        </p:txBody>
      </p:sp>
      <p:sp>
        <p:nvSpPr>
          <p:cNvPr id="176" name="Google Shape;176;p16"/>
          <p:cNvSpPr txBox="1"/>
          <p:nvPr/>
        </p:nvSpPr>
        <p:spPr>
          <a:xfrm>
            <a:off x="7670013" y="2421713"/>
            <a:ext cx="3537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H</a:t>
            </a:r>
            <a:endParaRPr>
              <a:latin typeface="Calibri"/>
              <a:ea typeface="Calibri"/>
              <a:cs typeface="Calibri"/>
              <a:sym typeface="Calibri"/>
            </a:endParaRPr>
          </a:p>
        </p:txBody>
      </p:sp>
      <p:sp>
        <p:nvSpPr>
          <p:cNvPr id="177" name="Google Shape;177;p16"/>
          <p:cNvSpPr txBox="1"/>
          <p:nvPr/>
        </p:nvSpPr>
        <p:spPr>
          <a:xfrm>
            <a:off x="8124831" y="2421713"/>
            <a:ext cx="3537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I</a:t>
            </a:r>
            <a:endParaRPr>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txBox="1"/>
          <p:nvPr>
            <p:ph type="title"/>
          </p:nvPr>
        </p:nvSpPr>
        <p:spPr>
          <a:xfrm>
            <a:off x="819150" y="6932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 </a:t>
            </a:r>
            <a:r>
              <a:rPr lang="en"/>
              <a:t>Convolutional</a:t>
            </a:r>
            <a:r>
              <a:rPr lang="en"/>
              <a:t> Neural Networks</a:t>
            </a:r>
            <a:endParaRPr/>
          </a:p>
        </p:txBody>
      </p:sp>
      <p:sp>
        <p:nvSpPr>
          <p:cNvPr id="183" name="Google Shape;183;p17"/>
          <p:cNvSpPr txBox="1"/>
          <p:nvPr>
            <p:ph idx="1" type="body"/>
          </p:nvPr>
        </p:nvSpPr>
        <p:spPr>
          <a:xfrm>
            <a:off x="819150" y="1246575"/>
            <a:ext cx="7505700" cy="244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CNN’s also are made from neurons, however they are specialised for images. They focus their attention on parts of the image, recreating their own smaller images, extracting only the key features from the sections they are looking at within the past layer. </a:t>
            </a:r>
            <a:endParaRPr/>
          </a:p>
          <a:p>
            <a:pPr indent="0" lvl="0" marL="0" rtl="0" algn="l">
              <a:lnSpc>
                <a:spcPct val="100000"/>
              </a:lnSpc>
              <a:spcBef>
                <a:spcPts val="400"/>
              </a:spcBef>
              <a:spcAft>
                <a:spcPts val="0"/>
              </a:spcAft>
              <a:buNone/>
            </a:pPr>
            <a:r>
              <a:rPr lang="en"/>
              <a:t>This ‘</a:t>
            </a:r>
            <a:r>
              <a:rPr lang="en"/>
              <a:t>convolution</a:t>
            </a:r>
            <a:r>
              <a:rPr lang="en"/>
              <a:t>’/ ’extraction’ allows for faster </a:t>
            </a:r>
            <a:r>
              <a:rPr lang="en"/>
              <a:t>computation than the regular Neural Network as each neuron is only connected to part of the last layer.</a:t>
            </a:r>
            <a:endParaRPr/>
          </a:p>
          <a:p>
            <a:pPr indent="0" lvl="0" marL="0" rtl="0" algn="l">
              <a:lnSpc>
                <a:spcPct val="100000"/>
              </a:lnSpc>
              <a:spcBef>
                <a:spcPts val="400"/>
              </a:spcBef>
              <a:spcAft>
                <a:spcPts val="400"/>
              </a:spcAft>
              <a:buNone/>
            </a:pPr>
            <a:r>
              <a:rPr lang="en"/>
              <a:t>As images are, in essence, data heavy objects with key features in grouped areas of the image, CNNs yields incredible results fast!</a:t>
            </a:r>
            <a:endParaRPr/>
          </a:p>
        </p:txBody>
      </p:sp>
      <p:pic>
        <p:nvPicPr>
          <p:cNvPr id="184" name="Google Shape;184;p17"/>
          <p:cNvPicPr preferRelativeResize="0"/>
          <p:nvPr/>
        </p:nvPicPr>
        <p:blipFill>
          <a:blip r:embed="rId4">
            <a:alphaModFix/>
          </a:blip>
          <a:stretch>
            <a:fillRect/>
          </a:stretch>
        </p:blipFill>
        <p:spPr>
          <a:xfrm>
            <a:off x="1506750" y="2837500"/>
            <a:ext cx="6130500" cy="2098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CNN applied to chess images:</a:t>
            </a:r>
            <a:endParaRPr/>
          </a:p>
        </p:txBody>
      </p:sp>
      <p:sp>
        <p:nvSpPr>
          <p:cNvPr id="190" name="Google Shape;190;p18"/>
          <p:cNvSpPr txBox="1"/>
          <p:nvPr>
            <p:ph idx="1" type="body"/>
          </p:nvPr>
        </p:nvSpPr>
        <p:spPr>
          <a:xfrm>
            <a:off x="819150" y="14573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600"/>
              </a:spcAft>
              <a:buNone/>
            </a:pPr>
            <a:r>
              <a:rPr lang="en"/>
              <a:t>Cutting the board from the screenshot, it was then further cut into its 64 squares, with its piece notation (target) alongside each square. The CNN then reiterates the process explained regarding loss, over many many images, this is its training process. </a:t>
            </a:r>
            <a:endParaRPr/>
          </a:p>
        </p:txBody>
      </p:sp>
      <p:grpSp>
        <p:nvGrpSpPr>
          <p:cNvPr id="191" name="Google Shape;191;p18"/>
          <p:cNvGrpSpPr/>
          <p:nvPr/>
        </p:nvGrpSpPr>
        <p:grpSpPr>
          <a:xfrm>
            <a:off x="592650" y="2357525"/>
            <a:ext cx="8071325" cy="2238050"/>
            <a:chOff x="571575" y="2547225"/>
            <a:chExt cx="8071325" cy="2238050"/>
          </a:xfrm>
        </p:grpSpPr>
        <p:grpSp>
          <p:nvGrpSpPr>
            <p:cNvPr id="192" name="Google Shape;192;p18"/>
            <p:cNvGrpSpPr/>
            <p:nvPr/>
          </p:nvGrpSpPr>
          <p:grpSpPr>
            <a:xfrm>
              <a:off x="732150" y="2547225"/>
              <a:ext cx="7910750" cy="2238050"/>
              <a:chOff x="732150" y="2547225"/>
              <a:chExt cx="7910750" cy="2238050"/>
            </a:xfrm>
          </p:grpSpPr>
          <p:grpSp>
            <p:nvGrpSpPr>
              <p:cNvPr id="193" name="Google Shape;193;p18"/>
              <p:cNvGrpSpPr/>
              <p:nvPr/>
            </p:nvGrpSpPr>
            <p:grpSpPr>
              <a:xfrm>
                <a:off x="732150" y="2547225"/>
                <a:ext cx="7330800" cy="2098825"/>
                <a:chOff x="726775" y="2405375"/>
                <a:chExt cx="7330800" cy="2098825"/>
              </a:xfrm>
            </p:grpSpPr>
            <p:grpSp>
              <p:nvGrpSpPr>
                <p:cNvPr id="194" name="Google Shape;194;p18"/>
                <p:cNvGrpSpPr/>
                <p:nvPr/>
              </p:nvGrpSpPr>
              <p:grpSpPr>
                <a:xfrm>
                  <a:off x="726775" y="2405375"/>
                  <a:ext cx="6130500" cy="2098825"/>
                  <a:chOff x="1780775" y="2500250"/>
                  <a:chExt cx="6130500" cy="2098825"/>
                </a:xfrm>
              </p:grpSpPr>
              <p:pic>
                <p:nvPicPr>
                  <p:cNvPr id="195" name="Google Shape;195;p18"/>
                  <p:cNvPicPr preferRelativeResize="0"/>
                  <p:nvPr/>
                </p:nvPicPr>
                <p:blipFill>
                  <a:blip r:embed="rId3">
                    <a:alphaModFix amt="88000"/>
                  </a:blip>
                  <a:stretch>
                    <a:fillRect/>
                  </a:stretch>
                </p:blipFill>
                <p:spPr>
                  <a:xfrm>
                    <a:off x="1780775" y="2500250"/>
                    <a:ext cx="6130500" cy="2098825"/>
                  </a:xfrm>
                  <a:prstGeom prst="rect">
                    <a:avLst/>
                  </a:prstGeom>
                  <a:noFill/>
                  <a:ln>
                    <a:noFill/>
                  </a:ln>
                </p:spPr>
              </p:pic>
              <p:pic>
                <p:nvPicPr>
                  <p:cNvPr id="196" name="Google Shape;196;p18"/>
                  <p:cNvPicPr preferRelativeResize="0"/>
                  <p:nvPr/>
                </p:nvPicPr>
                <p:blipFill>
                  <a:blip r:embed="rId4">
                    <a:alphaModFix amt="68000"/>
                  </a:blip>
                  <a:stretch>
                    <a:fillRect/>
                  </a:stretch>
                </p:blipFill>
                <p:spPr>
                  <a:xfrm>
                    <a:off x="1780775" y="3181851"/>
                    <a:ext cx="972625" cy="1038875"/>
                  </a:xfrm>
                  <a:prstGeom prst="rect">
                    <a:avLst/>
                  </a:prstGeom>
                  <a:noFill/>
                  <a:ln>
                    <a:noFill/>
                  </a:ln>
                </p:spPr>
              </p:pic>
            </p:grpSp>
            <p:cxnSp>
              <p:nvCxnSpPr>
                <p:cNvPr id="197" name="Google Shape;197;p18"/>
                <p:cNvCxnSpPr>
                  <a:endCxn id="198" idx="1"/>
                </p:cNvCxnSpPr>
                <p:nvPr/>
              </p:nvCxnSpPr>
              <p:spPr>
                <a:xfrm flipH="1" rot="10800000">
                  <a:off x="6259075" y="3291925"/>
                  <a:ext cx="598200" cy="13800"/>
                </a:xfrm>
                <a:prstGeom prst="straightConnector1">
                  <a:avLst/>
                </a:prstGeom>
                <a:noFill/>
                <a:ln cap="flat" cmpd="sng" w="28575">
                  <a:solidFill>
                    <a:schemeClr val="dk2"/>
                  </a:solidFill>
                  <a:prstDash val="solid"/>
                  <a:round/>
                  <a:headEnd len="med" w="med" type="none"/>
                  <a:tailEnd len="med" w="med" type="triangle"/>
                </a:ln>
              </p:spPr>
            </p:cxnSp>
            <p:sp>
              <p:nvSpPr>
                <p:cNvPr id="198" name="Google Shape;198;p18"/>
                <p:cNvSpPr txBox="1"/>
                <p:nvPr/>
              </p:nvSpPr>
              <p:spPr>
                <a:xfrm>
                  <a:off x="6857275" y="3004975"/>
                  <a:ext cx="1200300" cy="5739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i="1" lang="en">
                      <a:latin typeface="Calibri"/>
                      <a:ea typeface="Calibri"/>
                      <a:cs typeface="Calibri"/>
                      <a:sym typeface="Calibri"/>
                    </a:rPr>
                    <a:t>Prediction:</a:t>
                  </a:r>
                  <a:r>
                    <a:rPr b="1" lang="en">
                      <a:latin typeface="Calibri"/>
                      <a:ea typeface="Calibri"/>
                      <a:cs typeface="Calibri"/>
                      <a:sym typeface="Calibri"/>
                    </a:rPr>
                    <a:t> P</a:t>
                  </a:r>
                  <a:endParaRPr b="1">
                    <a:latin typeface="Calibri"/>
                    <a:ea typeface="Calibri"/>
                    <a:cs typeface="Calibri"/>
                    <a:sym typeface="Calibri"/>
                  </a:endParaRPr>
                </a:p>
                <a:p>
                  <a:pPr indent="0" lvl="0" marL="0" rtl="0" algn="l">
                    <a:spcBef>
                      <a:spcPts val="0"/>
                    </a:spcBef>
                    <a:spcAft>
                      <a:spcPts val="0"/>
                    </a:spcAft>
                    <a:buNone/>
                  </a:pPr>
                  <a:r>
                    <a:rPr i="1" lang="en">
                      <a:latin typeface="Calibri"/>
                      <a:ea typeface="Calibri"/>
                      <a:cs typeface="Calibri"/>
                      <a:sym typeface="Calibri"/>
                    </a:rPr>
                    <a:t>Real value:</a:t>
                  </a:r>
                  <a:r>
                    <a:rPr lang="en">
                      <a:latin typeface="Calibri"/>
                      <a:ea typeface="Calibri"/>
                      <a:cs typeface="Calibri"/>
                      <a:sym typeface="Calibri"/>
                    </a:rPr>
                    <a:t> </a:t>
                  </a:r>
                  <a:r>
                    <a:rPr b="1" lang="en">
                      <a:latin typeface="Calibri"/>
                      <a:ea typeface="Calibri"/>
                      <a:cs typeface="Calibri"/>
                      <a:sym typeface="Calibri"/>
                    </a:rPr>
                    <a:t>b</a:t>
                  </a:r>
                  <a:endParaRPr b="1">
                    <a:latin typeface="Calibri"/>
                    <a:ea typeface="Calibri"/>
                    <a:cs typeface="Calibri"/>
                    <a:sym typeface="Calibri"/>
                  </a:endParaRPr>
                </a:p>
              </p:txBody>
            </p:sp>
          </p:grpSp>
          <p:sp>
            <p:nvSpPr>
              <p:cNvPr id="199" name="Google Shape;199;p18"/>
              <p:cNvSpPr txBox="1"/>
              <p:nvPr/>
            </p:nvSpPr>
            <p:spPr>
              <a:xfrm>
                <a:off x="6935300" y="3720875"/>
                <a:ext cx="1707600" cy="1064400"/>
              </a:xfrm>
              <a:prstGeom prst="rect">
                <a:avLst/>
              </a:prstGeom>
              <a:noFill/>
              <a:ln cap="flat" cmpd="sng" w="1905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Loss = difference</a:t>
                </a:r>
                <a:endParaRPr b="1">
                  <a:latin typeface="Calibri"/>
                  <a:ea typeface="Calibri"/>
                  <a:cs typeface="Calibri"/>
                  <a:sym typeface="Calibri"/>
                </a:endParaRPr>
              </a:p>
              <a:p>
                <a:pPr indent="0" lvl="0" marL="0" rtl="0" algn="l">
                  <a:spcBef>
                    <a:spcPts val="0"/>
                  </a:spcBef>
                  <a:spcAft>
                    <a:spcPts val="0"/>
                  </a:spcAft>
                  <a:buNone/>
                </a:pPr>
                <a:r>
                  <a:rPr i="1" lang="en" sz="1200">
                    <a:latin typeface="Calibri"/>
                    <a:ea typeface="Calibri"/>
                    <a:cs typeface="Calibri"/>
                    <a:sym typeface="Calibri"/>
                  </a:rPr>
                  <a:t>Propagates backwards to alter weights and biases of neurons in each layer</a:t>
                </a:r>
                <a:endParaRPr i="1" sz="1200">
                  <a:latin typeface="Calibri"/>
                  <a:ea typeface="Calibri"/>
                  <a:cs typeface="Calibri"/>
                  <a:sym typeface="Calibri"/>
                </a:endParaRPr>
              </a:p>
            </p:txBody>
          </p:sp>
          <p:cxnSp>
            <p:nvCxnSpPr>
              <p:cNvPr id="200" name="Google Shape;200;p18"/>
              <p:cNvCxnSpPr>
                <a:stCxn id="199" idx="2"/>
              </p:cNvCxnSpPr>
              <p:nvPr/>
            </p:nvCxnSpPr>
            <p:spPr>
              <a:xfrm flipH="1" rot="5400000">
                <a:off x="4595450" y="1591625"/>
                <a:ext cx="1064400" cy="5322900"/>
              </a:xfrm>
              <a:prstGeom prst="curvedConnector4">
                <a:avLst>
                  <a:gd fmla="val -22372" name="adj1"/>
                  <a:gd fmla="val 58020" name="adj2"/>
                </a:avLst>
              </a:prstGeom>
              <a:noFill/>
              <a:ln cap="flat" cmpd="sng" w="76200">
                <a:solidFill>
                  <a:schemeClr val="dk2"/>
                </a:solidFill>
                <a:prstDash val="dash"/>
                <a:round/>
                <a:headEnd len="med" w="med" type="none"/>
                <a:tailEnd len="med" w="med" type="stealth"/>
              </a:ln>
            </p:spPr>
          </p:cxnSp>
          <p:cxnSp>
            <p:nvCxnSpPr>
              <p:cNvPr id="201" name="Google Shape;201;p18"/>
              <p:cNvCxnSpPr>
                <a:stCxn id="198" idx="0"/>
              </p:cNvCxnSpPr>
              <p:nvPr/>
            </p:nvCxnSpPr>
            <p:spPr>
              <a:xfrm flipH="1" rot="-5400000">
                <a:off x="7552050" y="3057575"/>
                <a:ext cx="647700" cy="826200"/>
              </a:xfrm>
              <a:prstGeom prst="curvedConnector4">
                <a:avLst>
                  <a:gd fmla="val -36765" name="adj1"/>
                  <a:gd fmla="val 86320" name="adj2"/>
                </a:avLst>
              </a:prstGeom>
              <a:noFill/>
              <a:ln cap="flat" cmpd="sng" w="76200">
                <a:solidFill>
                  <a:schemeClr val="dk2"/>
                </a:solidFill>
                <a:prstDash val="solid"/>
                <a:round/>
                <a:headEnd len="med" w="med" type="none"/>
                <a:tailEnd len="med" w="med" type="stealth"/>
              </a:ln>
            </p:spPr>
          </p:cxnSp>
        </p:grpSp>
        <p:sp>
          <p:nvSpPr>
            <p:cNvPr id="202" name="Google Shape;202;p18"/>
            <p:cNvSpPr txBox="1"/>
            <p:nvPr/>
          </p:nvSpPr>
          <p:spPr>
            <a:xfrm>
              <a:off x="571575" y="4185238"/>
              <a:ext cx="1370400" cy="2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alibri"/>
                  <a:ea typeface="Calibri"/>
                  <a:cs typeface="Calibri"/>
                  <a:sym typeface="Calibri"/>
                </a:rPr>
                <a:t>Black bishop: </a:t>
              </a:r>
              <a:r>
                <a:rPr b="1" lang="en">
                  <a:latin typeface="Calibri"/>
                  <a:ea typeface="Calibri"/>
                  <a:cs typeface="Calibri"/>
                  <a:sym typeface="Calibri"/>
                </a:rPr>
                <a:t>b</a:t>
              </a:r>
              <a:endParaRPr b="1">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FIRST HURDLE</a:t>
            </a:r>
            <a:endParaRPr/>
          </a:p>
        </p:txBody>
      </p:sp>
      <p:sp>
        <p:nvSpPr>
          <p:cNvPr id="208" name="Google Shape;208;p19"/>
          <p:cNvSpPr txBox="1"/>
          <p:nvPr>
            <p:ph idx="1" type="body"/>
          </p:nvPr>
        </p:nvSpPr>
        <p:spPr>
          <a:xfrm>
            <a:off x="819150" y="17621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started trying a CNN on a </a:t>
            </a:r>
            <a:r>
              <a:rPr lang="en"/>
              <a:t>grayscale</a:t>
            </a:r>
            <a:r>
              <a:rPr lang="en"/>
              <a:t> image of board. Unfortunately the accuracy of this model flattened out around 8 predictions correct out of 10. Most of its trouble was detecting between black and white.</a:t>
            </a:r>
            <a:endParaRPr/>
          </a:p>
          <a:p>
            <a:pPr indent="0" lvl="0" marL="0" rtl="0" algn="l">
              <a:spcBef>
                <a:spcPts val="1600"/>
              </a:spcBef>
              <a:spcAft>
                <a:spcPts val="0"/>
              </a:spcAft>
              <a:buNone/>
            </a:pPr>
            <a:r>
              <a:rPr lang="en"/>
              <a:t>I decided to split this problem into 2: </a:t>
            </a:r>
            <a:endParaRPr/>
          </a:p>
          <a:p>
            <a:pPr indent="-311150" lvl="0" marL="457200" rtl="0" algn="l">
              <a:spcBef>
                <a:spcPts val="1600"/>
              </a:spcBef>
              <a:spcAft>
                <a:spcPts val="0"/>
              </a:spcAft>
              <a:buSzPts val="1300"/>
              <a:buChar char="-"/>
            </a:pPr>
            <a:r>
              <a:rPr lang="en"/>
              <a:t>Piece detection</a:t>
            </a:r>
            <a:endParaRPr/>
          </a:p>
          <a:p>
            <a:pPr indent="-311150" lvl="0" marL="457200" rtl="0" algn="l">
              <a:spcBef>
                <a:spcPts val="0"/>
              </a:spcBef>
              <a:spcAft>
                <a:spcPts val="0"/>
              </a:spcAft>
              <a:buSzPts val="1300"/>
              <a:buChar char="-"/>
            </a:pPr>
            <a:r>
              <a:rPr lang="en"/>
              <a:t>Color detection</a:t>
            </a:r>
            <a:endParaRPr/>
          </a:p>
          <a:p>
            <a:pPr indent="0" lvl="0" marL="0" rtl="0" algn="l">
              <a:spcBef>
                <a:spcPts val="1600"/>
              </a:spcBef>
              <a:spcAft>
                <a:spcPts val="1600"/>
              </a:spcAft>
              <a:buNone/>
            </a:pPr>
            <a:r>
              <a:rPr lang="en"/>
              <a:t>The addition of these 2 models will throw back the FEN of the board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0"/>
          <p:cNvSpPr txBox="1"/>
          <p:nvPr>
            <p:ph type="title"/>
          </p:nvPr>
        </p:nvSpPr>
        <p:spPr>
          <a:xfrm>
            <a:off x="6667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two models:</a:t>
            </a:r>
            <a:endParaRPr/>
          </a:p>
        </p:txBody>
      </p:sp>
      <p:sp>
        <p:nvSpPr>
          <p:cNvPr id="214" name="Google Shape;214;p20"/>
          <p:cNvSpPr txBox="1"/>
          <p:nvPr>
            <p:ph idx="1" type="body"/>
          </p:nvPr>
        </p:nvSpPr>
        <p:spPr>
          <a:xfrm>
            <a:off x="666750" y="1762125"/>
            <a:ext cx="35109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PIECE DETECTION: </a:t>
            </a:r>
            <a:r>
              <a:rPr b="1" i="1" lang="en"/>
              <a:t>EDGES</a:t>
            </a:r>
            <a:endParaRPr b="1" i="1"/>
          </a:p>
          <a:p>
            <a:pPr indent="0" lvl="0" marL="0" rtl="0" algn="l">
              <a:lnSpc>
                <a:spcPct val="100000"/>
              </a:lnSpc>
              <a:spcBef>
                <a:spcPts val="1600"/>
              </a:spcBef>
              <a:spcAft>
                <a:spcPts val="1600"/>
              </a:spcAft>
              <a:buNone/>
            </a:pPr>
            <a:r>
              <a:rPr lang="en"/>
              <a:t>Using open-cv’s canny edge detection algorithm I managed to get a binary representation of the pieces. The CNN model looked very promising, with ~99% accuracy on piece prediction.</a:t>
            </a:r>
            <a:endParaRPr/>
          </a:p>
        </p:txBody>
      </p:sp>
      <p:sp>
        <p:nvSpPr>
          <p:cNvPr id="215" name="Google Shape;215;p20"/>
          <p:cNvSpPr txBox="1"/>
          <p:nvPr>
            <p:ph idx="2" type="body"/>
          </p:nvPr>
        </p:nvSpPr>
        <p:spPr>
          <a:xfrm>
            <a:off x="4791075" y="542925"/>
            <a:ext cx="3798900" cy="262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COLOR DETECTION: </a:t>
            </a:r>
            <a:r>
              <a:rPr b="1" i="1" lang="en"/>
              <a:t>K-MEANS CLUSTERING</a:t>
            </a:r>
            <a:endParaRPr b="1" i="1"/>
          </a:p>
          <a:p>
            <a:pPr indent="0" lvl="0" marL="0" rtl="0" algn="l">
              <a:lnSpc>
                <a:spcPct val="100000"/>
              </a:lnSpc>
              <a:spcBef>
                <a:spcPts val="1600"/>
              </a:spcBef>
              <a:spcAft>
                <a:spcPts val="0"/>
              </a:spcAft>
              <a:buNone/>
            </a:pPr>
            <a:r>
              <a:rPr lang="en"/>
              <a:t>I used</a:t>
            </a:r>
            <a:r>
              <a:rPr lang="en"/>
              <a:t> K-means to see the most used colors in the image. I then created a model that would differentiate pieces from the board (by erasing the commonist board colours) and rerun a k-means to get the individual color of the pieces.</a:t>
            </a:r>
            <a:endParaRPr/>
          </a:p>
          <a:p>
            <a:pPr indent="0" lvl="0" marL="0" rtl="0" algn="l">
              <a:lnSpc>
                <a:spcPct val="100000"/>
              </a:lnSpc>
              <a:spcBef>
                <a:spcPts val="1600"/>
              </a:spcBef>
              <a:spcAft>
                <a:spcPts val="1600"/>
              </a:spcAft>
              <a:buNone/>
            </a:pPr>
            <a:r>
              <a:rPr lang="en"/>
              <a:t>Unfortunately, the pieces and squares varied too much in colour, shading and texture! Never letting me get higher than 40% in a 3 target model i.e. 7% greater than random.</a:t>
            </a:r>
            <a:endParaRPr/>
          </a:p>
        </p:txBody>
      </p:sp>
      <p:pic>
        <p:nvPicPr>
          <p:cNvPr id="216" name="Google Shape;216;p20"/>
          <p:cNvPicPr preferRelativeResize="0"/>
          <p:nvPr/>
        </p:nvPicPr>
        <p:blipFill rotWithShape="1">
          <a:blip r:embed="rId4">
            <a:alphaModFix/>
          </a:blip>
          <a:srcRect b="0" l="0" r="0" t="60567"/>
          <a:stretch/>
        </p:blipFill>
        <p:spPr>
          <a:xfrm>
            <a:off x="663540" y="4014875"/>
            <a:ext cx="3352800" cy="728650"/>
          </a:xfrm>
          <a:prstGeom prst="rect">
            <a:avLst/>
          </a:prstGeom>
          <a:noFill/>
          <a:ln>
            <a:noFill/>
          </a:ln>
        </p:spPr>
      </p:pic>
      <p:pic>
        <p:nvPicPr>
          <p:cNvPr id="217" name="Google Shape;217;p20"/>
          <p:cNvPicPr preferRelativeResize="0"/>
          <p:nvPr/>
        </p:nvPicPr>
        <p:blipFill rotWithShape="1">
          <a:blip r:embed="rId5">
            <a:alphaModFix/>
          </a:blip>
          <a:srcRect b="63950" l="0" r="0" t="0"/>
          <a:stretch/>
        </p:blipFill>
        <p:spPr>
          <a:xfrm>
            <a:off x="666750" y="3351850"/>
            <a:ext cx="3352800" cy="666125"/>
          </a:xfrm>
          <a:prstGeom prst="rect">
            <a:avLst/>
          </a:prstGeom>
          <a:noFill/>
          <a:ln>
            <a:noFill/>
          </a:ln>
        </p:spPr>
      </p:pic>
      <p:grpSp>
        <p:nvGrpSpPr>
          <p:cNvPr id="218" name="Google Shape;218;p20"/>
          <p:cNvGrpSpPr/>
          <p:nvPr/>
        </p:nvGrpSpPr>
        <p:grpSpPr>
          <a:xfrm>
            <a:off x="4822212" y="3181841"/>
            <a:ext cx="3700524" cy="1529475"/>
            <a:chOff x="4779350" y="3094925"/>
            <a:chExt cx="3700524" cy="1529475"/>
          </a:xfrm>
        </p:grpSpPr>
        <p:pic>
          <p:nvPicPr>
            <p:cNvPr id="219" name="Google Shape;219;p20"/>
            <p:cNvPicPr preferRelativeResize="0"/>
            <p:nvPr/>
          </p:nvPicPr>
          <p:blipFill>
            <a:blip r:embed="rId6">
              <a:alphaModFix/>
            </a:blip>
            <a:stretch>
              <a:fillRect/>
            </a:stretch>
          </p:blipFill>
          <p:spPr>
            <a:xfrm>
              <a:off x="6367699" y="3169550"/>
              <a:ext cx="2112175" cy="1421575"/>
            </a:xfrm>
            <a:prstGeom prst="rect">
              <a:avLst/>
            </a:prstGeom>
            <a:noFill/>
            <a:ln>
              <a:noFill/>
            </a:ln>
          </p:spPr>
        </p:pic>
        <p:pic>
          <p:nvPicPr>
            <p:cNvPr id="220" name="Google Shape;220;p20"/>
            <p:cNvPicPr preferRelativeResize="0"/>
            <p:nvPr/>
          </p:nvPicPr>
          <p:blipFill rotWithShape="1">
            <a:blip r:embed="rId7">
              <a:alphaModFix/>
            </a:blip>
            <a:srcRect b="8784" l="12495" r="0" t="0"/>
            <a:stretch/>
          </p:blipFill>
          <p:spPr>
            <a:xfrm>
              <a:off x="4779350" y="3094925"/>
              <a:ext cx="1496300" cy="1529475"/>
            </a:xfrm>
            <a:prstGeom prst="rect">
              <a:avLst/>
            </a:prstGeom>
            <a:noFill/>
            <a:ln>
              <a:noFill/>
            </a:ln>
          </p:spPr>
        </p:pic>
      </p:grpSp>
      <p:cxnSp>
        <p:nvCxnSpPr>
          <p:cNvPr id="221" name="Google Shape;221;p20"/>
          <p:cNvCxnSpPr/>
          <p:nvPr/>
        </p:nvCxnSpPr>
        <p:spPr>
          <a:xfrm>
            <a:off x="4437325" y="210800"/>
            <a:ext cx="21000" cy="4732500"/>
          </a:xfrm>
          <a:prstGeom prst="straightConnector1">
            <a:avLst/>
          </a:prstGeom>
          <a:noFill/>
          <a:ln cap="flat" cmpd="sng" w="28575">
            <a:solidFill>
              <a:schemeClr val="dk2"/>
            </a:solidFill>
            <a:prstDash val="dashDot"/>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BACK TO SQUARE 1</a:t>
            </a:r>
            <a:endParaRPr/>
          </a:p>
        </p:txBody>
      </p:sp>
      <p:sp>
        <p:nvSpPr>
          <p:cNvPr id="227" name="Google Shape;227;p2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Going back to my original CNN model, tweaking it a bit, whilst feeding it coloured squares, gave the following results. </a:t>
            </a:r>
            <a:endParaRPr/>
          </a:p>
          <a:p>
            <a:pPr indent="0" lvl="0" marL="0" rtl="0" algn="ctr">
              <a:spcBef>
                <a:spcPts val="1600"/>
              </a:spcBef>
              <a:spcAft>
                <a:spcPts val="1600"/>
              </a:spcAft>
              <a:buNone/>
            </a:pPr>
            <a:r>
              <a:rPr lang="en"/>
              <a:t>Predicting 2 pieces wrong on every 10,000.</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